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ppt/slideLayouts/slideLayout23.xml" ContentType="application/vnd.openxmlformats-officedocument.presentationml.slideLayout+xml"/>
  <Override PartName="/ppt/theme/theme23.xml" ContentType="application/vnd.openxmlformats-officedocument.theme+xml"/>
  <Override PartName="/ppt/slideLayouts/slideLayout24.xml" ContentType="application/vnd.openxmlformats-officedocument.presentationml.slideLayout+xml"/>
  <Override PartName="/ppt/theme/theme24.xml" ContentType="application/vnd.openxmlformats-officedocument.theme+xml"/>
  <Override PartName="/ppt/slideLayouts/slideLayout25.xml" ContentType="application/vnd.openxmlformats-officedocument.presentationml.slideLayout+xml"/>
  <Override PartName="/ppt/theme/theme25.xml" ContentType="application/vnd.openxmlformats-officedocument.theme+xml"/>
  <Override PartName="/ppt/slideLayouts/slideLayout26.xml" ContentType="application/vnd.openxmlformats-officedocument.presentationml.slideLayout+xml"/>
  <Override PartName="/ppt/theme/theme26.xml" ContentType="application/vnd.openxmlformats-officedocument.theme+xml"/>
  <Override PartName="/ppt/slideLayouts/slideLayout27.xml" ContentType="application/vnd.openxmlformats-officedocument.presentationml.slideLayout+xml"/>
  <Override PartName="/ppt/theme/theme27.xml" ContentType="application/vnd.openxmlformats-officedocument.theme+xml"/>
  <Override PartName="/ppt/slideLayouts/slideLayout28.xml" ContentType="application/vnd.openxmlformats-officedocument.presentationml.slideLayout+xml"/>
  <Override PartName="/ppt/theme/theme28.xml" ContentType="application/vnd.openxmlformats-officedocument.theme+xml"/>
  <Override PartName="/ppt/slideLayouts/slideLayout29.xml" ContentType="application/vnd.openxmlformats-officedocument.presentationml.slideLayout+xml"/>
  <Override PartName="/ppt/theme/theme29.xml" ContentType="application/vnd.openxmlformats-officedocument.theme+xml"/>
  <Override PartName="/ppt/slideLayouts/slideLayout30.xml" ContentType="application/vnd.openxmlformats-officedocument.presentationml.slideLayout+xml"/>
  <Override PartName="/ppt/theme/theme30.xml" ContentType="application/vnd.openxmlformats-officedocument.theme+xml"/>
  <Override PartName="/ppt/slideLayouts/slideLayout31.xml" ContentType="application/vnd.openxmlformats-officedocument.presentationml.slideLayout+xml"/>
  <Override PartName="/ppt/theme/theme31.xml" ContentType="application/vnd.openxmlformats-officedocument.theme+xml"/>
  <Override PartName="/ppt/slideLayouts/slideLayout32.xml" ContentType="application/vnd.openxmlformats-officedocument.presentationml.slideLayout+xml"/>
  <Override PartName="/ppt/theme/theme32.xml" ContentType="application/vnd.openxmlformats-officedocument.theme+xml"/>
  <Override PartName="/ppt/slideLayouts/slideLayout33.xml" ContentType="application/vnd.openxmlformats-officedocument.presentationml.slideLayout+xml"/>
  <Override PartName="/ppt/theme/theme33.xml" ContentType="application/vnd.openxmlformats-officedocument.theme+xml"/>
  <Override PartName="/ppt/slideLayouts/slideLayout34.xml" ContentType="application/vnd.openxmlformats-officedocument.presentationml.slideLayout+xml"/>
  <Override PartName="/ppt/theme/theme34.xml" ContentType="application/vnd.openxmlformats-officedocument.theme+xml"/>
  <Override PartName="/ppt/slideLayouts/slideLayout35.xml" ContentType="application/vnd.openxmlformats-officedocument.presentationml.slideLayout+xml"/>
  <Override PartName="/ppt/theme/theme35.xml" ContentType="application/vnd.openxmlformats-officedocument.theme+xml"/>
  <Override PartName="/ppt/slideLayouts/slideLayout36.xml" ContentType="application/vnd.openxmlformats-officedocument.presentationml.slideLayout+xml"/>
  <Override PartName="/ppt/theme/theme36.xml" ContentType="application/vnd.openxmlformats-officedocument.theme+xml"/>
  <Override PartName="/ppt/slideLayouts/slideLayout37.xml" ContentType="application/vnd.openxmlformats-officedocument.presentationml.slideLayout+xml"/>
  <Override PartName="/ppt/theme/theme37.xml" ContentType="application/vnd.openxmlformats-officedocument.theme+xml"/>
  <Override PartName="/ppt/slideLayouts/slideLayout38.xml" ContentType="application/vnd.openxmlformats-officedocument.presentationml.slideLayout+xml"/>
  <Override PartName="/ppt/theme/theme38.xml" ContentType="application/vnd.openxmlformats-officedocument.theme+xml"/>
  <Override PartName="/ppt/slideLayouts/slideLayout39.xml" ContentType="application/vnd.openxmlformats-officedocument.presentationml.slideLayout+xml"/>
  <Override PartName="/ppt/theme/theme39.xml" ContentType="application/vnd.openxmlformats-officedocument.theme+xml"/>
  <Override PartName="/ppt/slideLayouts/slideLayout40.xml" ContentType="application/vnd.openxmlformats-officedocument.presentationml.slideLayout+xml"/>
  <Override PartName="/ppt/theme/theme40.xml" ContentType="application/vnd.openxmlformats-officedocument.theme+xml"/>
  <Override PartName="/ppt/slideLayouts/slideLayout41.xml" ContentType="application/vnd.openxmlformats-officedocument.presentationml.slideLayout+xml"/>
  <Override PartName="/ppt/theme/theme41.xml" ContentType="application/vnd.openxmlformats-officedocument.theme+xml"/>
  <Override PartName="/ppt/slideLayouts/slideLayout42.xml" ContentType="application/vnd.openxmlformats-officedocument.presentationml.slideLayout+xml"/>
  <Override PartName="/ppt/theme/theme42.xml" ContentType="application/vnd.openxmlformats-officedocument.theme+xml"/>
  <Override PartName="/ppt/slideLayouts/slideLayout43.xml" ContentType="application/vnd.openxmlformats-officedocument.presentationml.slideLayout+xml"/>
  <Override PartName="/ppt/theme/theme43.xml" ContentType="application/vnd.openxmlformats-officedocument.theme+xml"/>
  <Override PartName="/ppt/slideLayouts/slideLayout44.xml" ContentType="application/vnd.openxmlformats-officedocument.presentationml.slideLayout+xml"/>
  <Override PartName="/ppt/theme/theme44.xml" ContentType="application/vnd.openxmlformats-officedocument.theme+xml"/>
  <Override PartName="/ppt/slideLayouts/slideLayout45.xml" ContentType="application/vnd.openxmlformats-officedocument.presentationml.slideLayout+xml"/>
  <Override PartName="/ppt/theme/theme45.xml" ContentType="application/vnd.openxmlformats-officedocument.theme+xml"/>
  <Override PartName="/ppt/slideLayouts/slideLayout46.xml" ContentType="application/vnd.openxmlformats-officedocument.presentationml.slideLayout+xml"/>
  <Override PartName="/ppt/theme/theme46.xml" ContentType="application/vnd.openxmlformats-officedocument.theme+xml"/>
  <Override PartName="/ppt/theme/theme4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2"/>
    <p:sldMasterId id="2147483672" r:id="rId3"/>
    <p:sldMasterId id="2147483674" r:id="rId4"/>
    <p:sldMasterId id="2147483676" r:id="rId5"/>
    <p:sldMasterId id="2147483680" r:id="rId6"/>
    <p:sldMasterId id="2147483682" r:id="rId7"/>
    <p:sldMasterId id="2147483684" r:id="rId8"/>
    <p:sldMasterId id="2147483686" r:id="rId9"/>
    <p:sldMasterId id="2147483688" r:id="rId10"/>
    <p:sldMasterId id="2147483690" r:id="rId11"/>
    <p:sldMasterId id="2147483692" r:id="rId12"/>
    <p:sldMasterId id="2147483696" r:id="rId13"/>
    <p:sldMasterId id="2147483698" r:id="rId14"/>
    <p:sldMasterId id="2147483700" r:id="rId15"/>
    <p:sldMasterId id="2147483702" r:id="rId16"/>
    <p:sldMasterId id="2147483704" r:id="rId17"/>
    <p:sldMasterId id="2147483706" r:id="rId18"/>
    <p:sldMasterId id="2147483708" r:id="rId19"/>
    <p:sldMasterId id="2147483710" r:id="rId20"/>
    <p:sldMasterId id="2147483712" r:id="rId21"/>
    <p:sldMasterId id="2147483714" r:id="rId22"/>
    <p:sldMasterId id="2147483716" r:id="rId23"/>
    <p:sldMasterId id="2147483718" r:id="rId24"/>
    <p:sldMasterId id="2147483722" r:id="rId25"/>
    <p:sldMasterId id="2147483724" r:id="rId26"/>
    <p:sldMasterId id="2147483726" r:id="rId27"/>
    <p:sldMasterId id="2147483728" r:id="rId28"/>
    <p:sldMasterId id="2147483730" r:id="rId29"/>
    <p:sldMasterId id="2147483734" r:id="rId30"/>
    <p:sldMasterId id="2147483738" r:id="rId31"/>
    <p:sldMasterId id="2147483740" r:id="rId32"/>
    <p:sldMasterId id="2147483742" r:id="rId33"/>
    <p:sldMasterId id="2147483744" r:id="rId34"/>
    <p:sldMasterId id="2147483746" r:id="rId35"/>
    <p:sldMasterId id="2147483748" r:id="rId36"/>
    <p:sldMasterId id="2147483750" r:id="rId37"/>
    <p:sldMasterId id="2147483752" r:id="rId38"/>
    <p:sldMasterId id="2147483756" r:id="rId39"/>
    <p:sldMasterId id="2147483760" r:id="rId40"/>
    <p:sldMasterId id="2147483762" r:id="rId41"/>
    <p:sldMasterId id="2147483764" r:id="rId42"/>
    <p:sldMasterId id="2147483766" r:id="rId43"/>
    <p:sldMasterId id="2147483768" r:id="rId44"/>
    <p:sldMasterId id="2147483770" r:id="rId45"/>
    <p:sldMasterId id="2147483772" r:id="rId46"/>
  </p:sldMasterIdLst>
  <p:notesMasterIdLst>
    <p:notesMasterId r:id="rId120"/>
  </p:notesMasterIdLst>
  <p:sldIdLst>
    <p:sldId id="256" r:id="rId47"/>
    <p:sldId id="257" r:id="rId48"/>
    <p:sldId id="258" r:id="rId49"/>
    <p:sldId id="323" r:id="rId50"/>
    <p:sldId id="260" r:id="rId51"/>
    <p:sldId id="324" r:id="rId52"/>
    <p:sldId id="325" r:id="rId53"/>
    <p:sldId id="259" r:id="rId54"/>
    <p:sldId id="339" r:id="rId55"/>
    <p:sldId id="263" r:id="rId56"/>
    <p:sldId id="264" r:id="rId57"/>
    <p:sldId id="265" r:id="rId58"/>
    <p:sldId id="266" r:id="rId59"/>
    <p:sldId id="267" r:id="rId60"/>
    <p:sldId id="268" r:id="rId61"/>
    <p:sldId id="326" r:id="rId62"/>
    <p:sldId id="327" r:id="rId63"/>
    <p:sldId id="328" r:id="rId64"/>
    <p:sldId id="329" r:id="rId65"/>
    <p:sldId id="330" r:id="rId66"/>
    <p:sldId id="331" r:id="rId67"/>
    <p:sldId id="332" r:id="rId68"/>
    <p:sldId id="270" r:id="rId69"/>
    <p:sldId id="271" r:id="rId70"/>
    <p:sldId id="273" r:id="rId71"/>
    <p:sldId id="274" r:id="rId72"/>
    <p:sldId id="275" r:id="rId73"/>
    <p:sldId id="335" r:id="rId74"/>
    <p:sldId id="279" r:id="rId75"/>
    <p:sldId id="334" r:id="rId76"/>
    <p:sldId id="336" r:id="rId77"/>
    <p:sldId id="337" r:id="rId78"/>
    <p:sldId id="338" r:id="rId79"/>
    <p:sldId id="281" r:id="rId80"/>
    <p:sldId id="282" r:id="rId81"/>
    <p:sldId id="283" r:id="rId82"/>
    <p:sldId id="284" r:id="rId83"/>
    <p:sldId id="285" r:id="rId84"/>
    <p:sldId id="286" r:id="rId85"/>
    <p:sldId id="287" r:id="rId86"/>
    <p:sldId id="288" r:id="rId87"/>
    <p:sldId id="289" r:id="rId88"/>
    <p:sldId id="290" r:id="rId89"/>
    <p:sldId id="291" r:id="rId90"/>
    <p:sldId id="292" r:id="rId91"/>
    <p:sldId id="293" r:id="rId92"/>
    <p:sldId id="340" r:id="rId93"/>
    <p:sldId id="341" r:id="rId94"/>
    <p:sldId id="294" r:id="rId95"/>
    <p:sldId id="296" r:id="rId96"/>
    <p:sldId id="297" r:id="rId97"/>
    <p:sldId id="298" r:id="rId98"/>
    <p:sldId id="299" r:id="rId99"/>
    <p:sldId id="300" r:id="rId100"/>
    <p:sldId id="302" r:id="rId101"/>
    <p:sldId id="304" r:id="rId102"/>
    <p:sldId id="305" r:id="rId103"/>
    <p:sldId id="306" r:id="rId104"/>
    <p:sldId id="307" r:id="rId105"/>
    <p:sldId id="308" r:id="rId106"/>
    <p:sldId id="309" r:id="rId107"/>
    <p:sldId id="310" r:id="rId108"/>
    <p:sldId id="311" r:id="rId109"/>
    <p:sldId id="312" r:id="rId110"/>
    <p:sldId id="342" r:id="rId111"/>
    <p:sldId id="314" r:id="rId112"/>
    <p:sldId id="316" r:id="rId113"/>
    <p:sldId id="317" r:id="rId114"/>
    <p:sldId id="318" r:id="rId115"/>
    <p:sldId id="319" r:id="rId116"/>
    <p:sldId id="320" r:id="rId117"/>
    <p:sldId id="321" r:id="rId118"/>
    <p:sldId id="322" r:id="rId119"/>
  </p:sldIdLst>
  <p:sldSz cx="12192000" cy="6858000"/>
  <p:notesSz cx="7559675" cy="106918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文璟 郑" initials="文郑" lastIdx="3" clrIdx="0">
    <p:extLst>
      <p:ext uri="{19B8F6BF-5375-455C-9EA6-DF929625EA0E}">
        <p15:presenceInfo xmlns:p15="http://schemas.microsoft.com/office/powerpoint/2012/main" userId="8a4145b068a4d8d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9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Master" Target="slideMasters/slideMaster26.xml"/><Relationship Id="rId117" Type="http://schemas.openxmlformats.org/officeDocument/2006/relationships/slide" Target="slides/slide71.xml"/><Relationship Id="rId21" Type="http://schemas.openxmlformats.org/officeDocument/2006/relationships/slideMaster" Target="slideMasters/slideMaster21.xml"/><Relationship Id="rId42" Type="http://schemas.openxmlformats.org/officeDocument/2006/relationships/slideMaster" Target="slideMasters/slideMaster42.xml"/><Relationship Id="rId47" Type="http://schemas.openxmlformats.org/officeDocument/2006/relationships/slide" Target="slides/slide1.xml"/><Relationship Id="rId63" Type="http://schemas.openxmlformats.org/officeDocument/2006/relationships/slide" Target="slides/slide17.xml"/><Relationship Id="rId68" Type="http://schemas.openxmlformats.org/officeDocument/2006/relationships/slide" Target="slides/slide22.xml"/><Relationship Id="rId84" Type="http://schemas.openxmlformats.org/officeDocument/2006/relationships/slide" Target="slides/slide38.xml"/><Relationship Id="rId89" Type="http://schemas.openxmlformats.org/officeDocument/2006/relationships/slide" Target="slides/slide43.xml"/><Relationship Id="rId112" Type="http://schemas.openxmlformats.org/officeDocument/2006/relationships/slide" Target="slides/slide66.xml"/><Relationship Id="rId16" Type="http://schemas.openxmlformats.org/officeDocument/2006/relationships/slideMaster" Target="slideMasters/slideMaster16.xml"/><Relationship Id="rId107" Type="http://schemas.openxmlformats.org/officeDocument/2006/relationships/slide" Target="slides/slide61.xml"/><Relationship Id="rId11" Type="http://schemas.openxmlformats.org/officeDocument/2006/relationships/slideMaster" Target="slideMasters/slideMaster11.xml"/><Relationship Id="rId32" Type="http://schemas.openxmlformats.org/officeDocument/2006/relationships/slideMaster" Target="slideMasters/slideMaster32.xml"/><Relationship Id="rId37" Type="http://schemas.openxmlformats.org/officeDocument/2006/relationships/slideMaster" Target="slideMasters/slideMaster37.xml"/><Relationship Id="rId53" Type="http://schemas.openxmlformats.org/officeDocument/2006/relationships/slide" Target="slides/slide7.xml"/><Relationship Id="rId58" Type="http://schemas.openxmlformats.org/officeDocument/2006/relationships/slide" Target="slides/slide12.xml"/><Relationship Id="rId74" Type="http://schemas.openxmlformats.org/officeDocument/2006/relationships/slide" Target="slides/slide28.xml"/><Relationship Id="rId79" Type="http://schemas.openxmlformats.org/officeDocument/2006/relationships/slide" Target="slides/slide33.xml"/><Relationship Id="rId102" Type="http://schemas.openxmlformats.org/officeDocument/2006/relationships/slide" Target="slides/slide56.xml"/><Relationship Id="rId123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90" Type="http://schemas.openxmlformats.org/officeDocument/2006/relationships/slide" Target="slides/slide44.xml"/><Relationship Id="rId95" Type="http://schemas.openxmlformats.org/officeDocument/2006/relationships/slide" Target="slides/slide49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43" Type="http://schemas.openxmlformats.org/officeDocument/2006/relationships/slideMaster" Target="slideMasters/slideMaster43.xml"/><Relationship Id="rId48" Type="http://schemas.openxmlformats.org/officeDocument/2006/relationships/slide" Target="slides/slide2.xml"/><Relationship Id="rId64" Type="http://schemas.openxmlformats.org/officeDocument/2006/relationships/slide" Target="slides/slide18.xml"/><Relationship Id="rId69" Type="http://schemas.openxmlformats.org/officeDocument/2006/relationships/slide" Target="slides/slide23.xml"/><Relationship Id="rId113" Type="http://schemas.openxmlformats.org/officeDocument/2006/relationships/slide" Target="slides/slide67.xml"/><Relationship Id="rId118" Type="http://schemas.openxmlformats.org/officeDocument/2006/relationships/slide" Target="slides/slide72.xml"/><Relationship Id="rId80" Type="http://schemas.openxmlformats.org/officeDocument/2006/relationships/slide" Target="slides/slide34.xml"/><Relationship Id="rId85" Type="http://schemas.openxmlformats.org/officeDocument/2006/relationships/slide" Target="slides/slide39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33" Type="http://schemas.openxmlformats.org/officeDocument/2006/relationships/slideMaster" Target="slideMasters/slideMaster33.xml"/><Relationship Id="rId38" Type="http://schemas.openxmlformats.org/officeDocument/2006/relationships/slideMaster" Target="slideMasters/slideMaster38.xml"/><Relationship Id="rId59" Type="http://schemas.openxmlformats.org/officeDocument/2006/relationships/slide" Target="slides/slide13.xml"/><Relationship Id="rId103" Type="http://schemas.openxmlformats.org/officeDocument/2006/relationships/slide" Target="slides/slide57.xml"/><Relationship Id="rId108" Type="http://schemas.openxmlformats.org/officeDocument/2006/relationships/slide" Target="slides/slide62.xml"/><Relationship Id="rId124" Type="http://schemas.openxmlformats.org/officeDocument/2006/relationships/theme" Target="theme/theme1.xml"/><Relationship Id="rId54" Type="http://schemas.openxmlformats.org/officeDocument/2006/relationships/slide" Target="slides/slide8.xml"/><Relationship Id="rId70" Type="http://schemas.openxmlformats.org/officeDocument/2006/relationships/slide" Target="slides/slide24.xml"/><Relationship Id="rId75" Type="http://schemas.openxmlformats.org/officeDocument/2006/relationships/slide" Target="slides/slide29.xml"/><Relationship Id="rId91" Type="http://schemas.openxmlformats.org/officeDocument/2006/relationships/slide" Target="slides/slide45.xml"/><Relationship Id="rId96" Type="http://schemas.openxmlformats.org/officeDocument/2006/relationships/slide" Target="slides/slide5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49" Type="http://schemas.openxmlformats.org/officeDocument/2006/relationships/slide" Target="slides/slide3.xml"/><Relationship Id="rId114" Type="http://schemas.openxmlformats.org/officeDocument/2006/relationships/slide" Target="slides/slide68.xml"/><Relationship Id="rId119" Type="http://schemas.openxmlformats.org/officeDocument/2006/relationships/slide" Target="slides/slide73.xml"/><Relationship Id="rId44" Type="http://schemas.openxmlformats.org/officeDocument/2006/relationships/slideMaster" Target="slideMasters/slideMaster44.xml"/><Relationship Id="rId60" Type="http://schemas.openxmlformats.org/officeDocument/2006/relationships/slide" Target="slides/slide14.xml"/><Relationship Id="rId65" Type="http://schemas.openxmlformats.org/officeDocument/2006/relationships/slide" Target="slides/slide19.xml"/><Relationship Id="rId81" Type="http://schemas.openxmlformats.org/officeDocument/2006/relationships/slide" Target="slides/slide35.xml"/><Relationship Id="rId86" Type="http://schemas.openxmlformats.org/officeDocument/2006/relationships/slide" Target="slides/slide40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39" Type="http://schemas.openxmlformats.org/officeDocument/2006/relationships/slideMaster" Target="slideMasters/slideMaster39.xml"/><Relationship Id="rId109" Type="http://schemas.openxmlformats.org/officeDocument/2006/relationships/slide" Target="slides/slide63.xml"/><Relationship Id="rId34" Type="http://schemas.openxmlformats.org/officeDocument/2006/relationships/slideMaster" Target="slideMasters/slideMaster34.xml"/><Relationship Id="rId50" Type="http://schemas.openxmlformats.org/officeDocument/2006/relationships/slide" Target="slides/slide4.xml"/><Relationship Id="rId55" Type="http://schemas.openxmlformats.org/officeDocument/2006/relationships/slide" Target="slides/slide9.xml"/><Relationship Id="rId76" Type="http://schemas.openxmlformats.org/officeDocument/2006/relationships/slide" Target="slides/slide30.xml"/><Relationship Id="rId97" Type="http://schemas.openxmlformats.org/officeDocument/2006/relationships/slide" Target="slides/slide51.xml"/><Relationship Id="rId104" Type="http://schemas.openxmlformats.org/officeDocument/2006/relationships/slide" Target="slides/slide58.xml"/><Relationship Id="rId120" Type="http://schemas.openxmlformats.org/officeDocument/2006/relationships/notesMaster" Target="notesMasters/notesMaster1.xml"/><Relationship Id="rId125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71" Type="http://schemas.openxmlformats.org/officeDocument/2006/relationships/slide" Target="slides/slide25.xml"/><Relationship Id="rId92" Type="http://schemas.openxmlformats.org/officeDocument/2006/relationships/slide" Target="slides/slide46.xml"/><Relationship Id="rId2" Type="http://schemas.openxmlformats.org/officeDocument/2006/relationships/slideMaster" Target="slideMasters/slideMaster2.xml"/><Relationship Id="rId29" Type="http://schemas.openxmlformats.org/officeDocument/2006/relationships/slideMaster" Target="slideMasters/slideMaster29.xml"/><Relationship Id="rId24" Type="http://schemas.openxmlformats.org/officeDocument/2006/relationships/slideMaster" Target="slideMasters/slideMaster24.xml"/><Relationship Id="rId40" Type="http://schemas.openxmlformats.org/officeDocument/2006/relationships/slideMaster" Target="slideMasters/slideMaster40.xml"/><Relationship Id="rId45" Type="http://schemas.openxmlformats.org/officeDocument/2006/relationships/slideMaster" Target="slideMasters/slideMaster45.xml"/><Relationship Id="rId66" Type="http://schemas.openxmlformats.org/officeDocument/2006/relationships/slide" Target="slides/slide20.xml"/><Relationship Id="rId87" Type="http://schemas.openxmlformats.org/officeDocument/2006/relationships/slide" Target="slides/slide41.xml"/><Relationship Id="rId110" Type="http://schemas.openxmlformats.org/officeDocument/2006/relationships/slide" Target="slides/slide64.xml"/><Relationship Id="rId115" Type="http://schemas.openxmlformats.org/officeDocument/2006/relationships/slide" Target="slides/slide69.xml"/><Relationship Id="rId61" Type="http://schemas.openxmlformats.org/officeDocument/2006/relationships/slide" Target="slides/slide15.xml"/><Relationship Id="rId82" Type="http://schemas.openxmlformats.org/officeDocument/2006/relationships/slide" Target="slides/slide36.xml"/><Relationship Id="rId19" Type="http://schemas.openxmlformats.org/officeDocument/2006/relationships/slideMaster" Target="slideMasters/slideMaster19.xml"/><Relationship Id="rId14" Type="http://schemas.openxmlformats.org/officeDocument/2006/relationships/slideMaster" Target="slideMasters/slideMaster14.xml"/><Relationship Id="rId30" Type="http://schemas.openxmlformats.org/officeDocument/2006/relationships/slideMaster" Target="slideMasters/slideMaster30.xml"/><Relationship Id="rId35" Type="http://schemas.openxmlformats.org/officeDocument/2006/relationships/slideMaster" Target="slideMasters/slideMaster35.xml"/><Relationship Id="rId56" Type="http://schemas.openxmlformats.org/officeDocument/2006/relationships/slide" Target="slides/slide10.xml"/><Relationship Id="rId77" Type="http://schemas.openxmlformats.org/officeDocument/2006/relationships/slide" Target="slides/slide31.xml"/><Relationship Id="rId100" Type="http://schemas.openxmlformats.org/officeDocument/2006/relationships/slide" Target="slides/slide54.xml"/><Relationship Id="rId105" Type="http://schemas.openxmlformats.org/officeDocument/2006/relationships/slide" Target="slides/slide59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5.xml"/><Relationship Id="rId72" Type="http://schemas.openxmlformats.org/officeDocument/2006/relationships/slide" Target="slides/slide26.xml"/><Relationship Id="rId93" Type="http://schemas.openxmlformats.org/officeDocument/2006/relationships/slide" Target="slides/slide47.xml"/><Relationship Id="rId98" Type="http://schemas.openxmlformats.org/officeDocument/2006/relationships/slide" Target="slides/slide52.xml"/><Relationship Id="rId121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5" Type="http://schemas.openxmlformats.org/officeDocument/2006/relationships/slideMaster" Target="slideMasters/slideMaster25.xml"/><Relationship Id="rId46" Type="http://schemas.openxmlformats.org/officeDocument/2006/relationships/slideMaster" Target="slideMasters/slideMaster46.xml"/><Relationship Id="rId67" Type="http://schemas.openxmlformats.org/officeDocument/2006/relationships/slide" Target="slides/slide21.xml"/><Relationship Id="rId116" Type="http://schemas.openxmlformats.org/officeDocument/2006/relationships/slide" Target="slides/slide70.xml"/><Relationship Id="rId20" Type="http://schemas.openxmlformats.org/officeDocument/2006/relationships/slideMaster" Target="slideMasters/slideMaster20.xml"/><Relationship Id="rId41" Type="http://schemas.openxmlformats.org/officeDocument/2006/relationships/slideMaster" Target="slideMasters/slideMaster41.xml"/><Relationship Id="rId62" Type="http://schemas.openxmlformats.org/officeDocument/2006/relationships/slide" Target="slides/slide16.xml"/><Relationship Id="rId83" Type="http://schemas.openxmlformats.org/officeDocument/2006/relationships/slide" Target="slides/slide37.xml"/><Relationship Id="rId88" Type="http://schemas.openxmlformats.org/officeDocument/2006/relationships/slide" Target="slides/slide42.xml"/><Relationship Id="rId111" Type="http://schemas.openxmlformats.org/officeDocument/2006/relationships/slide" Target="slides/slide65.xml"/><Relationship Id="rId15" Type="http://schemas.openxmlformats.org/officeDocument/2006/relationships/slideMaster" Target="slideMasters/slideMaster15.xml"/><Relationship Id="rId36" Type="http://schemas.openxmlformats.org/officeDocument/2006/relationships/slideMaster" Target="slideMasters/slideMaster36.xml"/><Relationship Id="rId57" Type="http://schemas.openxmlformats.org/officeDocument/2006/relationships/slide" Target="slides/slide11.xml"/><Relationship Id="rId106" Type="http://schemas.openxmlformats.org/officeDocument/2006/relationships/slide" Target="slides/slide60.xml"/><Relationship Id="rId10" Type="http://schemas.openxmlformats.org/officeDocument/2006/relationships/slideMaster" Target="slideMasters/slideMaster10.xml"/><Relationship Id="rId31" Type="http://schemas.openxmlformats.org/officeDocument/2006/relationships/slideMaster" Target="slideMasters/slideMaster31.xml"/><Relationship Id="rId52" Type="http://schemas.openxmlformats.org/officeDocument/2006/relationships/slide" Target="slides/slide6.xml"/><Relationship Id="rId73" Type="http://schemas.openxmlformats.org/officeDocument/2006/relationships/slide" Target="slides/slide27.xml"/><Relationship Id="rId78" Type="http://schemas.openxmlformats.org/officeDocument/2006/relationships/slide" Target="slides/slide32.xml"/><Relationship Id="rId94" Type="http://schemas.openxmlformats.org/officeDocument/2006/relationships/slide" Target="slides/slide48.xml"/><Relationship Id="rId99" Type="http://schemas.openxmlformats.org/officeDocument/2006/relationships/slide" Target="slides/slide53.xml"/><Relationship Id="rId101" Type="http://schemas.openxmlformats.org/officeDocument/2006/relationships/slide" Target="slides/slide55.xml"/><Relationship Id="rId12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jpe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gif>
</file>

<file path=ppt/media/image34.jpeg>
</file>

<file path=ppt/media/image35.png>
</file>

<file path=ppt/media/image36.png>
</file>

<file path=ppt/media/image37.jpg>
</file>

<file path=ppt/media/image38.png>
</file>

<file path=ppt/media/image39.gif>
</file>

<file path=ppt/media/image4.gif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jpeg>
</file>

<file path=ppt/media/image54.jpeg>
</file>

<file path=ppt/media/image55.jpeg>
</file>

<file path=ppt/media/image56.png>
</file>

<file path=ppt/media/image57.jpe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E9A17F-DB2C-490A-96C6-2FEE4B3C10A8}" type="datetimeFigureOut">
              <a:rPr lang="zh-CN" altLang="en-US" smtClean="0"/>
              <a:t>2024/10/7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BE09ED-C138-4441-AA29-75392C7F5A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842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E09ED-C138-4441-AA29-75392C7F5A5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82967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E09ED-C138-4441-AA29-75392C7F5A58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4600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E09ED-C138-4441-AA29-75392C7F5A5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7014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E09ED-C138-4441-AA29-75392C7F5A5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551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E09ED-C138-4441-AA29-75392C7F5A5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791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E09ED-C138-4441-AA29-75392C7F5A5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9418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E09ED-C138-4441-AA29-75392C7F5A5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0398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E09ED-C138-4441-AA29-75392C7F5A5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836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E09ED-C138-4441-AA29-75392C7F5A5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931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E09ED-C138-4441-AA29-75392C7F5A58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663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172FB9EF-F50D-4838-84AF-098646CE2427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0"/>
          </p:nvPr>
        </p:nvSpPr>
        <p:spPr/>
        <p:txBody>
          <a:bodyPr/>
          <a:lstStyle/>
          <a:p>
            <a:fld id="{85A36A48-3C1A-480F-877D-63186C1AF8D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3"/>
          </p:nvPr>
        </p:nvSpPr>
        <p:spPr/>
        <p:txBody>
          <a:bodyPr/>
          <a:lstStyle/>
          <a:p>
            <a:fld id="{AFE3CB64-338E-4CE0-A711-A2C97EB1159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6"/>
          </p:nvPr>
        </p:nvSpPr>
        <p:spPr/>
        <p:txBody>
          <a:bodyPr/>
          <a:lstStyle/>
          <a:p>
            <a:fld id="{61C6E677-ED0F-44EE-B181-273EA6C07A5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72"/>
          </p:nvPr>
        </p:nvSpPr>
        <p:spPr/>
        <p:txBody>
          <a:bodyPr/>
          <a:lstStyle/>
          <a:p>
            <a:fld id="{713C4956-68E8-4A88-8D99-2B4BD816FE0A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75"/>
          </p:nvPr>
        </p:nvSpPr>
        <p:spPr/>
        <p:txBody>
          <a:bodyPr/>
          <a:lstStyle/>
          <a:p>
            <a:fld id="{8B53566F-5392-481E-A496-F8EE18E6A7D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78"/>
          </p:nvPr>
        </p:nvSpPr>
        <p:spPr/>
        <p:txBody>
          <a:bodyPr/>
          <a:lstStyle/>
          <a:p>
            <a:fld id="{FE441256-6F73-4146-8605-67C56BD8745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1"/>
          </p:nvPr>
        </p:nvSpPr>
        <p:spPr/>
        <p:txBody>
          <a:bodyPr/>
          <a:lstStyle/>
          <a:p>
            <a:fld id="{FEB5994D-3268-46FC-9597-A92192EFA4FA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8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4"/>
          </p:nvPr>
        </p:nvSpPr>
        <p:spPr/>
        <p:txBody>
          <a:bodyPr/>
          <a:lstStyle/>
          <a:p>
            <a:fld id="{65EAE32B-FF2C-4D15-A1C9-A0A18213059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8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7"/>
          </p:nvPr>
        </p:nvSpPr>
        <p:spPr/>
        <p:txBody>
          <a:bodyPr/>
          <a:lstStyle/>
          <a:p>
            <a:fld id="{4A46FE69-A979-4F9B-B13F-ECFE3CD44EC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8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0"/>
          </p:nvPr>
        </p:nvSpPr>
        <p:spPr/>
        <p:txBody>
          <a:bodyPr/>
          <a:lstStyle/>
          <a:p>
            <a:fld id="{434293C0-C43A-4513-A21E-56C6FE010AF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0148BB3-292A-4F7D-B0B4-FE06E7BC22B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3"/>
          </p:nvPr>
        </p:nvSpPr>
        <p:spPr/>
        <p:txBody>
          <a:bodyPr/>
          <a:lstStyle/>
          <a:p>
            <a:fld id="{FACD92C8-9461-483F-A258-16A4F0C0D74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6"/>
          </p:nvPr>
        </p:nvSpPr>
        <p:spPr/>
        <p:txBody>
          <a:bodyPr/>
          <a:lstStyle/>
          <a:p>
            <a:fld id="{0FE96592-F3D2-41C4-B879-8FE7E546542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9"/>
          </p:nvPr>
        </p:nvSpPr>
        <p:spPr/>
        <p:txBody>
          <a:bodyPr/>
          <a:lstStyle/>
          <a:p>
            <a:fld id="{644E6D6B-AFEB-4B94-A7F4-6557D013C08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2"/>
          </p:nvPr>
        </p:nvSpPr>
        <p:spPr/>
        <p:txBody>
          <a:bodyPr/>
          <a:lstStyle/>
          <a:p>
            <a:fld id="{993DF2AE-5AC7-4E03-A61E-28E0735AD7F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5"/>
          </p:nvPr>
        </p:nvSpPr>
        <p:spPr/>
        <p:txBody>
          <a:bodyPr/>
          <a:lstStyle/>
          <a:p>
            <a:fld id="{E1D3935B-2F5E-47BC-BCBE-73EDA8DBD93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1"/>
          </p:nvPr>
        </p:nvSpPr>
        <p:spPr/>
        <p:txBody>
          <a:bodyPr/>
          <a:lstStyle/>
          <a:p>
            <a:fld id="{731936B0-4D30-4BD7-82FF-7AB6723731B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4"/>
          </p:nvPr>
        </p:nvSpPr>
        <p:spPr/>
        <p:txBody>
          <a:bodyPr/>
          <a:lstStyle/>
          <a:p>
            <a:fld id="{80E38BCE-8341-4273-A74F-96965812813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7"/>
          </p:nvPr>
        </p:nvSpPr>
        <p:spPr/>
        <p:txBody>
          <a:bodyPr/>
          <a:lstStyle/>
          <a:p>
            <a:fld id="{B9EFE53F-5DF3-4E4A-9676-D4E4BB9C616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0"/>
          </p:nvPr>
        </p:nvSpPr>
        <p:spPr/>
        <p:txBody>
          <a:bodyPr/>
          <a:lstStyle/>
          <a:p>
            <a:fld id="{A1056DC0-5523-4586-9BD9-1C76E6B357F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3"/>
          </p:nvPr>
        </p:nvSpPr>
        <p:spPr/>
        <p:txBody>
          <a:bodyPr/>
          <a:lstStyle/>
          <a:p>
            <a:fld id="{278447D9-C3B0-4A50-BC81-A271159F4A0A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3131D091-654C-4DE7-A48D-19B9EBA8CC68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9"/>
          </p:nvPr>
        </p:nvSpPr>
        <p:spPr/>
        <p:txBody>
          <a:bodyPr/>
          <a:lstStyle/>
          <a:p>
            <a:fld id="{F4A5FA9C-EBCA-4624-A372-32145A1E5A0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3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35"/>
          </p:nvPr>
        </p:nvSpPr>
        <p:spPr/>
        <p:txBody>
          <a:bodyPr/>
          <a:lstStyle/>
          <a:p>
            <a:fld id="{C95AADA2-4D00-460C-B871-1E12A2E3320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3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38"/>
          </p:nvPr>
        </p:nvSpPr>
        <p:spPr/>
        <p:txBody>
          <a:bodyPr/>
          <a:lstStyle/>
          <a:p>
            <a:fld id="{7ED12BD8-C62A-4901-920F-2E4C0667ABB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3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1"/>
          </p:nvPr>
        </p:nvSpPr>
        <p:spPr/>
        <p:txBody>
          <a:bodyPr/>
          <a:lstStyle/>
          <a:p>
            <a:fld id="{081F4806-035F-4364-B141-65DC45167763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4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4"/>
          </p:nvPr>
        </p:nvSpPr>
        <p:spPr/>
        <p:txBody>
          <a:bodyPr/>
          <a:lstStyle/>
          <a:p>
            <a:fld id="{FCB5C41B-A97B-4962-9EF8-B41A517E2BC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4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7"/>
          </p:nvPr>
        </p:nvSpPr>
        <p:spPr/>
        <p:txBody>
          <a:bodyPr/>
          <a:lstStyle/>
          <a:p>
            <a:fld id="{11C5056A-CF22-42A1-8781-7AC6B1FB93F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4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0"/>
          </p:nvPr>
        </p:nvSpPr>
        <p:spPr/>
        <p:txBody>
          <a:bodyPr/>
          <a:lstStyle/>
          <a:p>
            <a:fld id="{69C05293-5FB6-47C4-BE0F-64BE69AA482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5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5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3"/>
          </p:nvPr>
        </p:nvSpPr>
        <p:spPr/>
        <p:txBody>
          <a:bodyPr/>
          <a:lstStyle/>
          <a:p>
            <a:fld id="{325BCBEC-D5AE-4E99-9273-2D6A122015B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5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5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6"/>
          </p:nvPr>
        </p:nvSpPr>
        <p:spPr/>
        <p:txBody>
          <a:bodyPr/>
          <a:lstStyle/>
          <a:p>
            <a:fld id="{2BB32EF9-BC7D-4296-9075-81CF91C43E2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5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62"/>
          </p:nvPr>
        </p:nvSpPr>
        <p:spPr/>
        <p:txBody>
          <a:bodyPr/>
          <a:lstStyle/>
          <a:p>
            <a:fld id="{C4347F64-AE0F-41BA-95CC-490E5D11B0EA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6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9"/>
          </p:nvPr>
        </p:nvSpPr>
        <p:spPr/>
        <p:txBody>
          <a:bodyPr/>
          <a:lstStyle/>
          <a:p>
            <a:fld id="{B5DC0239-0D02-4C2D-B88C-6F696DC1B14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68"/>
          </p:nvPr>
        </p:nvSpPr>
        <p:spPr/>
        <p:txBody>
          <a:bodyPr/>
          <a:lstStyle/>
          <a:p>
            <a:fld id="{20BEEBCE-03A3-4CBE-A4F4-7D97C58F703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6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1"/>
          </p:nvPr>
        </p:nvSpPr>
        <p:spPr/>
        <p:txBody>
          <a:bodyPr/>
          <a:lstStyle/>
          <a:p>
            <a:fld id="{B0D6527C-D3AA-45D1-B54D-13A3919956B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7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4"/>
          </p:nvPr>
        </p:nvSpPr>
        <p:spPr/>
        <p:txBody>
          <a:bodyPr/>
          <a:lstStyle/>
          <a:p>
            <a:fld id="{6058624A-6D87-41B4-9441-82D272396ED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7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7"/>
          </p:nvPr>
        </p:nvSpPr>
        <p:spPr/>
        <p:txBody>
          <a:bodyPr/>
          <a:lstStyle/>
          <a:p>
            <a:fld id="{F5AB0870-8738-4275-929D-6AB6F6B288E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7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0"/>
          </p:nvPr>
        </p:nvSpPr>
        <p:spPr/>
        <p:txBody>
          <a:bodyPr/>
          <a:lstStyle/>
          <a:p>
            <a:fld id="{8ED4BB72-C211-421E-9E77-014937932B5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8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8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3"/>
          </p:nvPr>
        </p:nvSpPr>
        <p:spPr/>
        <p:txBody>
          <a:bodyPr/>
          <a:lstStyle/>
          <a:p>
            <a:fld id="{E817E002-C8DF-40A5-8E56-CC56D05134D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8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________________________________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8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6"/>
          </p:nvPr>
        </p:nvSpPr>
        <p:spPr/>
        <p:txBody>
          <a:bodyPr/>
          <a:lstStyle/>
          <a:p>
            <a:fld id="{85E36BB5-06BB-4ED3-AB37-FD898BD654D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8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2"/>
          </p:nvPr>
        </p:nvSpPr>
        <p:spPr/>
        <p:txBody>
          <a:bodyPr/>
          <a:lstStyle/>
          <a:p>
            <a:fld id="{97A352DB-E5FD-4DC0-B395-4DF96D2835F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8"/>
          </p:nvPr>
        </p:nvSpPr>
        <p:spPr/>
        <p:txBody>
          <a:bodyPr/>
          <a:lstStyle/>
          <a:p>
            <a:fld id="{2C6EB62B-124F-42DA-8899-9DA13C8DB1C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1"/>
          </p:nvPr>
        </p:nvSpPr>
        <p:spPr/>
        <p:txBody>
          <a:bodyPr/>
          <a:lstStyle/>
          <a:p>
            <a:fld id="{9702DE44-4F68-43F2-AA92-12CBB481CCB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4"/>
          </p:nvPr>
        </p:nvSpPr>
        <p:spPr/>
        <p:txBody>
          <a:bodyPr/>
          <a:lstStyle/>
          <a:p>
            <a:fld id="{32196C80-BB3F-4E54-AB84-AA4DB3C945B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7"/>
          </p:nvPr>
        </p:nvSpPr>
        <p:spPr/>
        <p:txBody>
          <a:bodyPr/>
          <a:lstStyle/>
          <a:p>
            <a:fld id="{07657C5D-424E-4E5D-BF14-626EC23BEBA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23.xml.rels><?xml version="1.0" encoding="UTF-8" standalone="yes"?>
<Relationships xmlns="http://schemas.openxmlformats.org/package/2006/relationships"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3.xml"/></Relationships>
</file>

<file path=ppt/slideMasters/_rels/slideMaster24.xml.rels><?xml version="1.0" encoding="UTF-8" standalone="yes"?>
<Relationships xmlns="http://schemas.openxmlformats.org/package/2006/relationships"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4.xml"/></Relationships>
</file>

<file path=ppt/slideMasters/_rels/slideMaster25.xml.rels><?xml version="1.0" encoding="UTF-8" standalone="yes"?>
<Relationships xmlns="http://schemas.openxmlformats.org/package/2006/relationships"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25.xml"/></Relationships>
</file>

<file path=ppt/slideMasters/_rels/slideMaster26.xml.rels><?xml version="1.0" encoding="UTF-8" standalone="yes"?>
<Relationships xmlns="http://schemas.openxmlformats.org/package/2006/relationships"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26.xml"/></Relationships>
</file>

<file path=ppt/slideMasters/_rels/slideMaster27.xml.rels><?xml version="1.0" encoding="UTF-8" standalone="yes"?>
<Relationships xmlns="http://schemas.openxmlformats.org/package/2006/relationships"><Relationship Id="rId2" Type="http://schemas.openxmlformats.org/officeDocument/2006/relationships/theme" Target="../theme/theme27.xml"/><Relationship Id="rId1" Type="http://schemas.openxmlformats.org/officeDocument/2006/relationships/slideLayout" Target="../slideLayouts/slideLayout27.xml"/></Relationships>
</file>

<file path=ppt/slideMasters/_rels/slideMaster28.xml.rels><?xml version="1.0" encoding="UTF-8" standalone="yes"?>
<Relationships xmlns="http://schemas.openxmlformats.org/package/2006/relationships"><Relationship Id="rId2" Type="http://schemas.openxmlformats.org/officeDocument/2006/relationships/theme" Target="../theme/theme28.xml"/><Relationship Id="rId1" Type="http://schemas.openxmlformats.org/officeDocument/2006/relationships/slideLayout" Target="../slideLayouts/slideLayout28.xml"/></Relationships>
</file>

<file path=ppt/slideMasters/_rels/slideMaster29.xml.rels><?xml version="1.0" encoding="UTF-8" standalone="yes"?>
<Relationships xmlns="http://schemas.openxmlformats.org/package/2006/relationships"><Relationship Id="rId2" Type="http://schemas.openxmlformats.org/officeDocument/2006/relationships/theme" Target="../theme/theme29.xml"/><Relationship Id="rId1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30.xml.rels><?xml version="1.0" encoding="UTF-8" standalone="yes"?>
<Relationships xmlns="http://schemas.openxmlformats.org/package/2006/relationships"><Relationship Id="rId2" Type="http://schemas.openxmlformats.org/officeDocument/2006/relationships/theme" Target="../theme/theme30.xml"/><Relationship Id="rId1" Type="http://schemas.openxmlformats.org/officeDocument/2006/relationships/slideLayout" Target="../slideLayouts/slideLayout30.xml"/></Relationships>
</file>

<file path=ppt/slideMasters/_rels/slideMaster31.xml.rels><?xml version="1.0" encoding="UTF-8" standalone="yes"?>
<Relationships xmlns="http://schemas.openxmlformats.org/package/2006/relationships"><Relationship Id="rId2" Type="http://schemas.openxmlformats.org/officeDocument/2006/relationships/theme" Target="../theme/theme31.xml"/><Relationship Id="rId1" Type="http://schemas.openxmlformats.org/officeDocument/2006/relationships/slideLayout" Target="../slideLayouts/slideLayout31.xml"/></Relationships>
</file>

<file path=ppt/slideMasters/_rels/slideMaster32.xml.rels><?xml version="1.0" encoding="UTF-8" standalone="yes"?>
<Relationships xmlns="http://schemas.openxmlformats.org/package/2006/relationships"><Relationship Id="rId2" Type="http://schemas.openxmlformats.org/officeDocument/2006/relationships/theme" Target="../theme/theme32.xml"/><Relationship Id="rId1" Type="http://schemas.openxmlformats.org/officeDocument/2006/relationships/slideLayout" Target="../slideLayouts/slideLayout32.xml"/></Relationships>
</file>

<file path=ppt/slideMasters/_rels/slideMaster3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3.xml"/><Relationship Id="rId1" Type="http://schemas.openxmlformats.org/officeDocument/2006/relationships/slideLayout" Target="../slideLayouts/slideLayout33.xml"/></Relationships>
</file>

<file path=ppt/slideMasters/_rels/slideMaster34.xml.rels><?xml version="1.0" encoding="UTF-8" standalone="yes"?>
<Relationships xmlns="http://schemas.openxmlformats.org/package/2006/relationships"><Relationship Id="rId2" Type="http://schemas.openxmlformats.org/officeDocument/2006/relationships/theme" Target="../theme/theme34.xml"/><Relationship Id="rId1" Type="http://schemas.openxmlformats.org/officeDocument/2006/relationships/slideLayout" Target="../slideLayouts/slideLayout34.xml"/></Relationships>
</file>

<file path=ppt/slideMasters/_rels/slideMaster35.xml.rels><?xml version="1.0" encoding="UTF-8" standalone="yes"?>
<Relationships xmlns="http://schemas.openxmlformats.org/package/2006/relationships"><Relationship Id="rId2" Type="http://schemas.openxmlformats.org/officeDocument/2006/relationships/theme" Target="../theme/theme35.xml"/><Relationship Id="rId1" Type="http://schemas.openxmlformats.org/officeDocument/2006/relationships/slideLayout" Target="../slideLayouts/slideLayout35.xml"/></Relationships>
</file>

<file path=ppt/slideMasters/_rels/slideMaster36.xml.rels><?xml version="1.0" encoding="UTF-8" standalone="yes"?>
<Relationships xmlns="http://schemas.openxmlformats.org/package/2006/relationships"><Relationship Id="rId2" Type="http://schemas.openxmlformats.org/officeDocument/2006/relationships/theme" Target="../theme/theme36.xml"/><Relationship Id="rId1" Type="http://schemas.openxmlformats.org/officeDocument/2006/relationships/slideLayout" Target="../slideLayouts/slideLayout36.xml"/></Relationships>
</file>

<file path=ppt/slideMasters/_rels/slideMaster37.xml.rels><?xml version="1.0" encoding="UTF-8" standalone="yes"?>
<Relationships xmlns="http://schemas.openxmlformats.org/package/2006/relationships"><Relationship Id="rId2" Type="http://schemas.openxmlformats.org/officeDocument/2006/relationships/theme" Target="../theme/theme37.xml"/><Relationship Id="rId1" Type="http://schemas.openxmlformats.org/officeDocument/2006/relationships/slideLayout" Target="../slideLayouts/slideLayout37.xml"/></Relationships>
</file>

<file path=ppt/slideMasters/_rels/slideMaster38.xml.rels><?xml version="1.0" encoding="UTF-8" standalone="yes"?>
<Relationships xmlns="http://schemas.openxmlformats.org/package/2006/relationships"><Relationship Id="rId2" Type="http://schemas.openxmlformats.org/officeDocument/2006/relationships/theme" Target="../theme/theme38.xml"/><Relationship Id="rId1" Type="http://schemas.openxmlformats.org/officeDocument/2006/relationships/slideLayout" Target="../slideLayouts/slideLayout38.xml"/></Relationships>
</file>

<file path=ppt/slideMasters/_rels/slideMaster39.xml.rels><?xml version="1.0" encoding="UTF-8" standalone="yes"?>
<Relationships xmlns="http://schemas.openxmlformats.org/package/2006/relationships"><Relationship Id="rId2" Type="http://schemas.openxmlformats.org/officeDocument/2006/relationships/theme" Target="../theme/theme39.xml"/><Relationship Id="rId1" Type="http://schemas.openxmlformats.org/officeDocument/2006/relationships/slideLayout" Target="../slideLayouts/slideLayout39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40.xml.rels><?xml version="1.0" encoding="UTF-8" standalone="yes"?>
<Relationships xmlns="http://schemas.openxmlformats.org/package/2006/relationships"><Relationship Id="rId2" Type="http://schemas.openxmlformats.org/officeDocument/2006/relationships/theme" Target="../theme/theme40.xml"/><Relationship Id="rId1" Type="http://schemas.openxmlformats.org/officeDocument/2006/relationships/slideLayout" Target="../slideLayouts/slideLayout40.xml"/></Relationships>
</file>

<file path=ppt/slideMasters/_rels/slideMaster41.xml.rels><?xml version="1.0" encoding="UTF-8" standalone="yes"?>
<Relationships xmlns="http://schemas.openxmlformats.org/package/2006/relationships"><Relationship Id="rId2" Type="http://schemas.openxmlformats.org/officeDocument/2006/relationships/theme" Target="../theme/theme41.xml"/><Relationship Id="rId1" Type="http://schemas.openxmlformats.org/officeDocument/2006/relationships/slideLayout" Target="../slideLayouts/slideLayout41.xml"/></Relationships>
</file>

<file path=ppt/slideMasters/_rels/slideMaster42.xml.rels><?xml version="1.0" encoding="UTF-8" standalone="yes"?>
<Relationships xmlns="http://schemas.openxmlformats.org/package/2006/relationships"><Relationship Id="rId2" Type="http://schemas.openxmlformats.org/officeDocument/2006/relationships/theme" Target="../theme/theme42.xml"/><Relationship Id="rId1" Type="http://schemas.openxmlformats.org/officeDocument/2006/relationships/slideLayout" Target="../slideLayouts/slideLayout42.xml"/></Relationships>
</file>

<file path=ppt/slideMasters/_rels/slideMaster43.xml.rels><?xml version="1.0" encoding="UTF-8" standalone="yes"?>
<Relationships xmlns="http://schemas.openxmlformats.org/package/2006/relationships"><Relationship Id="rId2" Type="http://schemas.openxmlformats.org/officeDocument/2006/relationships/theme" Target="../theme/theme43.xml"/><Relationship Id="rId1" Type="http://schemas.openxmlformats.org/officeDocument/2006/relationships/slideLayout" Target="../slideLayouts/slideLayout43.xml"/></Relationships>
</file>

<file path=ppt/slideMasters/_rels/slideMaster4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4.xml"/><Relationship Id="rId1" Type="http://schemas.openxmlformats.org/officeDocument/2006/relationships/slideLayout" Target="../slideLayouts/slideLayout44.xml"/></Relationships>
</file>

<file path=ppt/slideMasters/_rels/slideMaster45.xml.rels><?xml version="1.0" encoding="UTF-8" standalone="yes"?>
<Relationships xmlns="http://schemas.openxmlformats.org/package/2006/relationships"><Relationship Id="rId2" Type="http://schemas.openxmlformats.org/officeDocument/2006/relationships/theme" Target="../theme/theme45.xml"/><Relationship Id="rId1" Type="http://schemas.openxmlformats.org/officeDocument/2006/relationships/slideLayout" Target="../slideLayouts/slideLayout45.xml"/></Relationships>
</file>

<file path=ppt/slideMasters/_rels/slideMaster46.xml.rels><?xml version="1.0" encoding="UTF-8" standalone="yes"?>
<Relationships xmlns="http://schemas.openxmlformats.org/package/2006/relationships"><Relationship Id="rId2" Type="http://schemas.openxmlformats.org/officeDocument/2006/relationships/theme" Target="../theme/theme46.xml"/><Relationship Id="rId1" Type="http://schemas.openxmlformats.org/officeDocument/2006/relationships/slideLayout" Target="../slideLayouts/slideLayout46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8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defTabSz="914400"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2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" name="PlaceHolder 1"/>
          <p:cNvSpPr>
            <a:spLocks noGrp="1"/>
          </p:cNvSpPr>
          <p:nvPr>
            <p:ph type="sldNum" idx="1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AC3915C0-FA5D-45AF-8E83-BEAFDC7FF405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32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2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4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20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189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90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1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ftr" idx="59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195" name="PlaceHolder 4"/>
          <p:cNvSpPr>
            <a:spLocks noGrp="1"/>
          </p:cNvSpPr>
          <p:nvPr>
            <p:ph type="sldNum" idx="60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7A23B2F6-7931-4397-B0FB-39158A8134B5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dt" idx="61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200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201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2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ftr" idx="62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206" name="PlaceHolder 4"/>
          <p:cNvSpPr>
            <a:spLocks noGrp="1"/>
          </p:cNvSpPr>
          <p:nvPr>
            <p:ph type="sldNum" idx="63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EAE6FB1-7811-43CE-8D25-82F14C048DFE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7" name="PlaceHolder 5"/>
          <p:cNvSpPr>
            <a:spLocks noGrp="1"/>
          </p:cNvSpPr>
          <p:nvPr>
            <p:ph type="dt" idx="64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211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212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13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ftr" idx="65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217" name="PlaceHolder 4"/>
          <p:cNvSpPr>
            <a:spLocks noGrp="1"/>
          </p:cNvSpPr>
          <p:nvPr>
            <p:ph type="sldNum" idx="66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A037EE1B-137E-42DC-889B-759557C0D34E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8" name="PlaceHolder 5"/>
          <p:cNvSpPr>
            <a:spLocks noGrp="1"/>
          </p:cNvSpPr>
          <p:nvPr>
            <p:ph type="dt" idx="67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233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234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35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ftr" idx="71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239" name="PlaceHolder 4"/>
          <p:cNvSpPr>
            <a:spLocks noGrp="1"/>
          </p:cNvSpPr>
          <p:nvPr>
            <p:ph type="sldNum" idx="72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318A043A-7F26-4664-86D2-CDF32C46B796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0" name="PlaceHolder 5"/>
          <p:cNvSpPr>
            <a:spLocks noGrp="1"/>
          </p:cNvSpPr>
          <p:nvPr>
            <p:ph type="dt" idx="73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244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245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46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ftr" idx="74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250" name="PlaceHolder 4"/>
          <p:cNvSpPr>
            <a:spLocks noGrp="1"/>
          </p:cNvSpPr>
          <p:nvPr>
            <p:ph type="sldNum" idx="75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C701B16-DCA5-4A24-A6F8-07D51563AC67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1" name="PlaceHolder 5"/>
          <p:cNvSpPr>
            <a:spLocks noGrp="1"/>
          </p:cNvSpPr>
          <p:nvPr>
            <p:ph type="dt" idx="76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255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256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57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ftr" idx="77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261" name="PlaceHolder 4"/>
          <p:cNvSpPr>
            <a:spLocks noGrp="1"/>
          </p:cNvSpPr>
          <p:nvPr>
            <p:ph type="sldNum" idx="78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71459972-94D1-471A-B7CB-F182C4DF7FAC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2" name="PlaceHolder 5"/>
          <p:cNvSpPr>
            <a:spLocks noGrp="1"/>
          </p:cNvSpPr>
          <p:nvPr>
            <p:ph type="dt" idx="79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266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267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68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ftr" idx="80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272" name="PlaceHolder 4"/>
          <p:cNvSpPr>
            <a:spLocks noGrp="1"/>
          </p:cNvSpPr>
          <p:nvPr>
            <p:ph type="sldNum" idx="81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5281C36D-61DE-49EF-84DD-BBED48F7BCA2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 type="dt" idx="82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277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278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79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 type="ftr" idx="83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283" name="PlaceHolder 4"/>
          <p:cNvSpPr>
            <a:spLocks noGrp="1"/>
          </p:cNvSpPr>
          <p:nvPr>
            <p:ph type="sldNum" idx="84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2CBCF504-F9D8-4218-8939-2AF839F5F82D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 type="dt" idx="85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288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289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90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ftr" idx="86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294" name="PlaceHolder 4"/>
          <p:cNvSpPr>
            <a:spLocks noGrp="1"/>
          </p:cNvSpPr>
          <p:nvPr>
            <p:ph type="sldNum" idx="87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73AF61F7-5E6C-4625-BB97-3A68FB3ACBD7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5" name="PlaceHolder 5"/>
          <p:cNvSpPr>
            <a:spLocks noGrp="1"/>
          </p:cNvSpPr>
          <p:nvPr>
            <p:ph type="dt" idx="88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299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00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01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ftr" idx="89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305" name="PlaceHolder 4"/>
          <p:cNvSpPr>
            <a:spLocks noGrp="1"/>
          </p:cNvSpPr>
          <p:nvPr>
            <p:ph type="sldNum" idx="90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3835FACC-DF1E-4E18-8C4D-7D34E21B2ADC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6" name="PlaceHolder 5"/>
          <p:cNvSpPr>
            <a:spLocks noGrp="1"/>
          </p:cNvSpPr>
          <p:nvPr>
            <p:ph type="dt" idx="91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22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defTabSz="914400"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23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4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28" name="PlaceHolder 4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101702D0-9488-45BC-B8B4-34E6466A1939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" name="PlaceHolder 5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310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11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12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ftr" idx="92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316" name="PlaceHolder 4"/>
          <p:cNvSpPr>
            <a:spLocks noGrp="1"/>
          </p:cNvSpPr>
          <p:nvPr>
            <p:ph type="sldNum" idx="93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A6FA0523-9C53-47B0-B4A1-B4F09524199B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7" name="PlaceHolder 5"/>
          <p:cNvSpPr>
            <a:spLocks noGrp="1"/>
          </p:cNvSpPr>
          <p:nvPr>
            <p:ph type="dt" idx="94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321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22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3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ftr" idx="95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327" name="PlaceHolder 4"/>
          <p:cNvSpPr>
            <a:spLocks noGrp="1"/>
          </p:cNvSpPr>
          <p:nvPr>
            <p:ph type="sldNum" idx="96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1EC27FA2-8C4B-48DE-82D6-2C34B26DA79F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8" name="PlaceHolder 5"/>
          <p:cNvSpPr>
            <a:spLocks noGrp="1"/>
          </p:cNvSpPr>
          <p:nvPr>
            <p:ph type="dt" idx="97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332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33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34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3"/>
          <p:cNvSpPr>
            <a:spLocks noGrp="1"/>
          </p:cNvSpPr>
          <p:nvPr>
            <p:ph type="ftr" idx="98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338" name="PlaceHolder 4"/>
          <p:cNvSpPr>
            <a:spLocks noGrp="1"/>
          </p:cNvSpPr>
          <p:nvPr>
            <p:ph type="sldNum" idx="99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B71C680-43C7-4C4A-9CAD-786E55BF6E0F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9" name="PlaceHolder 5"/>
          <p:cNvSpPr>
            <a:spLocks noGrp="1"/>
          </p:cNvSpPr>
          <p:nvPr>
            <p:ph type="dt" idx="100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343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44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45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 type="ftr" idx="101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349" name="PlaceHolder 4"/>
          <p:cNvSpPr>
            <a:spLocks noGrp="1"/>
          </p:cNvSpPr>
          <p:nvPr>
            <p:ph type="sldNum" idx="102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07467EA-7293-47D6-B469-89D7CC2061DA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0" name="PlaceHolder 5"/>
          <p:cNvSpPr>
            <a:spLocks noGrp="1"/>
          </p:cNvSpPr>
          <p:nvPr>
            <p:ph type="dt" idx="103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354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55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56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 type="ftr" idx="104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360" name="PlaceHolder 4"/>
          <p:cNvSpPr>
            <a:spLocks noGrp="1"/>
          </p:cNvSpPr>
          <p:nvPr>
            <p:ph type="sldNum" idx="105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C8C2322-8B86-45BE-951A-94EFE7F7E9BE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1" name="PlaceHolder 5"/>
          <p:cNvSpPr>
            <a:spLocks noGrp="1"/>
          </p:cNvSpPr>
          <p:nvPr>
            <p:ph type="dt" idx="106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376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77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78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PlaceHolder 3"/>
          <p:cNvSpPr>
            <a:spLocks noGrp="1"/>
          </p:cNvSpPr>
          <p:nvPr>
            <p:ph type="ftr" idx="110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382" name="PlaceHolder 4"/>
          <p:cNvSpPr>
            <a:spLocks noGrp="1"/>
          </p:cNvSpPr>
          <p:nvPr>
            <p:ph type="sldNum" idx="111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8EB5CA6B-71F6-4C8F-8D2B-0737740AE29B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83" name="PlaceHolder 5"/>
          <p:cNvSpPr>
            <a:spLocks noGrp="1"/>
          </p:cNvSpPr>
          <p:nvPr>
            <p:ph type="dt" idx="112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6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387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88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89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39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3"/>
          <p:cNvSpPr>
            <a:spLocks noGrp="1"/>
          </p:cNvSpPr>
          <p:nvPr>
            <p:ph type="ftr" idx="113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393" name="PlaceHolder 4"/>
          <p:cNvSpPr>
            <a:spLocks noGrp="1"/>
          </p:cNvSpPr>
          <p:nvPr>
            <p:ph type="sldNum" idx="114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C0812AB-C836-4DB5-BD3F-1F3CD8F382E9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94" name="PlaceHolder 5"/>
          <p:cNvSpPr>
            <a:spLocks noGrp="1"/>
          </p:cNvSpPr>
          <p:nvPr>
            <p:ph type="dt" idx="115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398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99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00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0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PlaceHolder 3"/>
          <p:cNvSpPr>
            <a:spLocks noGrp="1"/>
          </p:cNvSpPr>
          <p:nvPr>
            <p:ph type="ftr" idx="116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404" name="PlaceHolder 4"/>
          <p:cNvSpPr>
            <a:spLocks noGrp="1"/>
          </p:cNvSpPr>
          <p:nvPr>
            <p:ph type="sldNum" idx="117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674E5478-E7D5-4106-86A1-B144FC31BEA6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5" name="PlaceHolder 5"/>
          <p:cNvSpPr>
            <a:spLocks noGrp="1"/>
          </p:cNvSpPr>
          <p:nvPr>
            <p:ph type="dt" idx="118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8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409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410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11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4" name="PlaceHolder 3"/>
          <p:cNvSpPr>
            <a:spLocks noGrp="1"/>
          </p:cNvSpPr>
          <p:nvPr>
            <p:ph type="ftr" idx="119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415" name="PlaceHolder 4"/>
          <p:cNvSpPr>
            <a:spLocks noGrp="1"/>
          </p:cNvSpPr>
          <p:nvPr>
            <p:ph type="sldNum" idx="120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32C2A7EA-D59E-4DBD-91C1-37DD6524CDDB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6" name="PlaceHolder 5"/>
          <p:cNvSpPr>
            <a:spLocks noGrp="1"/>
          </p:cNvSpPr>
          <p:nvPr>
            <p:ph type="dt" idx="121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420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421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22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23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3"/>
          <p:cNvSpPr>
            <a:spLocks noGrp="1"/>
          </p:cNvSpPr>
          <p:nvPr>
            <p:ph type="ftr" idx="122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426" name="PlaceHolder 4"/>
          <p:cNvSpPr>
            <a:spLocks noGrp="1"/>
          </p:cNvSpPr>
          <p:nvPr>
            <p:ph type="sldNum" idx="123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538A0E52-B4DA-433C-A3BB-36173F864F17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7" name="PlaceHolder 5"/>
          <p:cNvSpPr>
            <a:spLocks noGrp="1"/>
          </p:cNvSpPr>
          <p:nvPr>
            <p:ph type="dt" idx="124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101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02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3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ftr" idx="35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107" name="PlaceHolder 4"/>
          <p:cNvSpPr>
            <a:spLocks noGrp="1"/>
          </p:cNvSpPr>
          <p:nvPr>
            <p:ph type="sldNum" idx="36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2563F647-2504-48E7-9E53-A8D2BDFB8A9E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8" name="PlaceHolder 5"/>
          <p:cNvSpPr>
            <a:spLocks noGrp="1"/>
          </p:cNvSpPr>
          <p:nvPr>
            <p:ph type="dt" idx="37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442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443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4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4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3"/>
          <p:cNvSpPr>
            <a:spLocks noGrp="1"/>
          </p:cNvSpPr>
          <p:nvPr>
            <p:ph type="ftr" idx="128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448" name="PlaceHolder 4"/>
          <p:cNvSpPr>
            <a:spLocks noGrp="1"/>
          </p:cNvSpPr>
          <p:nvPr>
            <p:ph type="sldNum" idx="129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45E5CC0-3571-496A-80A6-8F42EBA65277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9" name="PlaceHolder 5"/>
          <p:cNvSpPr>
            <a:spLocks noGrp="1"/>
          </p:cNvSpPr>
          <p:nvPr>
            <p:ph type="dt" idx="130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464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465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66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67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PlaceHolder 3"/>
          <p:cNvSpPr>
            <a:spLocks noGrp="1"/>
          </p:cNvSpPr>
          <p:nvPr>
            <p:ph type="ftr" idx="134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470" name="PlaceHolder 4"/>
          <p:cNvSpPr>
            <a:spLocks noGrp="1"/>
          </p:cNvSpPr>
          <p:nvPr>
            <p:ph type="sldNum" idx="135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B818C4A-A7FF-446D-9DA3-5FFFBCBBB107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1" name="PlaceHolder 5"/>
          <p:cNvSpPr>
            <a:spLocks noGrp="1"/>
          </p:cNvSpPr>
          <p:nvPr>
            <p:ph type="dt" idx="136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4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475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476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77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7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PlaceHolder 3"/>
          <p:cNvSpPr>
            <a:spLocks noGrp="1"/>
          </p:cNvSpPr>
          <p:nvPr>
            <p:ph type="ftr" idx="137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481" name="PlaceHolder 4"/>
          <p:cNvSpPr>
            <a:spLocks noGrp="1"/>
          </p:cNvSpPr>
          <p:nvPr>
            <p:ph type="sldNum" idx="138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3106848-D15E-4089-B49A-F70D2EE9DF23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2" name="PlaceHolder 5"/>
          <p:cNvSpPr>
            <a:spLocks noGrp="1"/>
          </p:cNvSpPr>
          <p:nvPr>
            <p:ph type="dt" idx="139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5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486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487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88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8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PlaceHolder 3"/>
          <p:cNvSpPr>
            <a:spLocks noGrp="1"/>
          </p:cNvSpPr>
          <p:nvPr>
            <p:ph type="ftr" idx="140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492" name="PlaceHolder 4"/>
          <p:cNvSpPr>
            <a:spLocks noGrp="1"/>
          </p:cNvSpPr>
          <p:nvPr>
            <p:ph type="sldNum" idx="141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91ECACC5-FC47-47EE-B638-1A36D980464B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3" name="PlaceHolder 5"/>
          <p:cNvSpPr>
            <a:spLocks noGrp="1"/>
          </p:cNvSpPr>
          <p:nvPr>
            <p:ph type="dt" idx="142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6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497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498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99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0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2" name="PlaceHolder 3"/>
          <p:cNvSpPr>
            <a:spLocks noGrp="1"/>
          </p:cNvSpPr>
          <p:nvPr>
            <p:ph type="ftr" idx="143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503" name="PlaceHolder 4"/>
          <p:cNvSpPr>
            <a:spLocks noGrp="1"/>
          </p:cNvSpPr>
          <p:nvPr>
            <p:ph type="sldNum" idx="144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E65E55C-2CE6-41BF-A243-D090292A2AB1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4" name="PlaceHolder 5"/>
          <p:cNvSpPr>
            <a:spLocks noGrp="1"/>
          </p:cNvSpPr>
          <p:nvPr>
            <p:ph type="dt" idx="145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7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508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509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10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1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PlaceHolder 3"/>
          <p:cNvSpPr>
            <a:spLocks noGrp="1"/>
          </p:cNvSpPr>
          <p:nvPr>
            <p:ph type="ftr" idx="146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514" name="PlaceHolder 4"/>
          <p:cNvSpPr>
            <a:spLocks noGrp="1"/>
          </p:cNvSpPr>
          <p:nvPr>
            <p:ph type="sldNum" idx="147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A5781532-F743-467F-81A4-43EABA2E5DA4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5" name="PlaceHolder 5"/>
          <p:cNvSpPr>
            <a:spLocks noGrp="1"/>
          </p:cNvSpPr>
          <p:nvPr>
            <p:ph type="dt" idx="148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519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520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21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22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4" name="PlaceHolder 3"/>
          <p:cNvSpPr>
            <a:spLocks noGrp="1"/>
          </p:cNvSpPr>
          <p:nvPr>
            <p:ph type="ftr" idx="149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525" name="PlaceHolder 4"/>
          <p:cNvSpPr>
            <a:spLocks noGrp="1"/>
          </p:cNvSpPr>
          <p:nvPr>
            <p:ph type="sldNum" idx="150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6E715032-B408-44E8-BAE4-B644D90D1A36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6" name="PlaceHolder 5"/>
          <p:cNvSpPr>
            <a:spLocks noGrp="1"/>
          </p:cNvSpPr>
          <p:nvPr>
            <p:ph type="dt" idx="151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530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531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32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33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" name="PlaceHolder 3"/>
          <p:cNvSpPr>
            <a:spLocks noGrp="1"/>
          </p:cNvSpPr>
          <p:nvPr>
            <p:ph type="ftr" idx="152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536" name="PlaceHolder 4"/>
          <p:cNvSpPr>
            <a:spLocks noGrp="1"/>
          </p:cNvSpPr>
          <p:nvPr>
            <p:ph type="sldNum" idx="153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5FDAB1AD-52D2-4F68-97B5-62E566B0F40A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7" name="PlaceHolder 5"/>
          <p:cNvSpPr>
            <a:spLocks noGrp="1"/>
          </p:cNvSpPr>
          <p:nvPr>
            <p:ph type="dt" idx="154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541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542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43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4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6" name="PlaceHolder 3"/>
          <p:cNvSpPr>
            <a:spLocks noGrp="1"/>
          </p:cNvSpPr>
          <p:nvPr>
            <p:ph type="ftr" idx="155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547" name="PlaceHolder 4"/>
          <p:cNvSpPr>
            <a:spLocks noGrp="1"/>
          </p:cNvSpPr>
          <p:nvPr>
            <p:ph type="sldNum" idx="156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6FBD2791-4982-4299-BD7E-F55A9211EE7A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8" name="PlaceHolder 5"/>
          <p:cNvSpPr>
            <a:spLocks noGrp="1"/>
          </p:cNvSpPr>
          <p:nvPr>
            <p:ph type="dt" idx="157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563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564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65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6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8" name="PlaceHolder 3"/>
          <p:cNvSpPr>
            <a:spLocks noGrp="1"/>
          </p:cNvSpPr>
          <p:nvPr>
            <p:ph type="ftr" idx="161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569" name="PlaceHolder 4"/>
          <p:cNvSpPr>
            <a:spLocks noGrp="1"/>
          </p:cNvSpPr>
          <p:nvPr>
            <p:ph type="sldNum" idx="162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11F0A24-91EB-41B9-84A8-804121B73FAB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70" name="PlaceHolder 5"/>
          <p:cNvSpPr>
            <a:spLocks noGrp="1"/>
          </p:cNvSpPr>
          <p:nvPr>
            <p:ph type="dt" idx="163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112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13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4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ftr" idx="38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118" name="PlaceHolder 4"/>
          <p:cNvSpPr>
            <a:spLocks noGrp="1"/>
          </p:cNvSpPr>
          <p:nvPr>
            <p:ph type="sldNum" idx="39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17D18DA5-3F6F-4CE7-AE34-BBECC2ABFB33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dt" idx="40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585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586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87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8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0" name="PlaceHolder 3"/>
          <p:cNvSpPr>
            <a:spLocks noGrp="1"/>
          </p:cNvSpPr>
          <p:nvPr>
            <p:ph type="ftr" idx="167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591" name="PlaceHolder 4"/>
          <p:cNvSpPr>
            <a:spLocks noGrp="1"/>
          </p:cNvSpPr>
          <p:nvPr>
            <p:ph type="sldNum" idx="168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31A2A9E2-D28C-4CB9-8CA9-EDAEF2641306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92" name="PlaceHolder 5"/>
          <p:cNvSpPr>
            <a:spLocks noGrp="1"/>
          </p:cNvSpPr>
          <p:nvPr>
            <p:ph type="dt" idx="169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596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597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98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9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1" name="PlaceHolder 3"/>
          <p:cNvSpPr>
            <a:spLocks noGrp="1"/>
          </p:cNvSpPr>
          <p:nvPr>
            <p:ph type="ftr" idx="170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602" name="PlaceHolder 4"/>
          <p:cNvSpPr>
            <a:spLocks noGrp="1"/>
          </p:cNvSpPr>
          <p:nvPr>
            <p:ph type="sldNum" idx="171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5665281-F83A-4119-94A9-C2C63BE11FA0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03" name="PlaceHolder 5"/>
          <p:cNvSpPr>
            <a:spLocks noGrp="1"/>
          </p:cNvSpPr>
          <p:nvPr>
            <p:ph type="dt" idx="172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6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607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608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09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61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2" name="PlaceHolder 3"/>
          <p:cNvSpPr>
            <a:spLocks noGrp="1"/>
          </p:cNvSpPr>
          <p:nvPr>
            <p:ph type="ftr" idx="173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613" name="PlaceHolder 4"/>
          <p:cNvSpPr>
            <a:spLocks noGrp="1"/>
          </p:cNvSpPr>
          <p:nvPr>
            <p:ph type="sldNum" idx="174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5F84E81-B995-4775-99E3-D9373F00E590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14" name="PlaceHolder 5"/>
          <p:cNvSpPr>
            <a:spLocks noGrp="1"/>
          </p:cNvSpPr>
          <p:nvPr>
            <p:ph type="dt" idx="175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7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618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619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20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62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3" name="PlaceHolder 3"/>
          <p:cNvSpPr>
            <a:spLocks noGrp="1"/>
          </p:cNvSpPr>
          <p:nvPr>
            <p:ph type="ftr" idx="176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624" name="PlaceHolder 4"/>
          <p:cNvSpPr>
            <a:spLocks noGrp="1"/>
          </p:cNvSpPr>
          <p:nvPr>
            <p:ph type="sldNum" idx="177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FBB4D5B-718D-4DD3-AF88-7EC162D23F86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25" name="PlaceHolder 5"/>
          <p:cNvSpPr>
            <a:spLocks noGrp="1"/>
          </p:cNvSpPr>
          <p:nvPr>
            <p:ph type="dt" idx="178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629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630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31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632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4" name="PlaceHolder 3"/>
          <p:cNvSpPr>
            <a:spLocks noGrp="1"/>
          </p:cNvSpPr>
          <p:nvPr>
            <p:ph type="ftr" idx="179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635" name="PlaceHolder 4"/>
          <p:cNvSpPr>
            <a:spLocks noGrp="1"/>
          </p:cNvSpPr>
          <p:nvPr>
            <p:ph type="sldNum" idx="180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3090787-A79F-4105-8F82-4A6E8C2919A7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36" name="PlaceHolder 5"/>
          <p:cNvSpPr>
            <a:spLocks noGrp="1"/>
          </p:cNvSpPr>
          <p:nvPr>
            <p:ph type="dt" idx="181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9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640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641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42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643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5" name="PlaceHolder 3"/>
          <p:cNvSpPr>
            <a:spLocks noGrp="1"/>
          </p:cNvSpPr>
          <p:nvPr>
            <p:ph type="ftr" idx="182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646" name="PlaceHolder 4"/>
          <p:cNvSpPr>
            <a:spLocks noGrp="1"/>
          </p:cNvSpPr>
          <p:nvPr>
            <p:ph type="sldNum" idx="183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CDEF89F-B9D8-456F-92A7-FC7E7523C27D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7" name="PlaceHolder 5"/>
          <p:cNvSpPr>
            <a:spLocks noGrp="1"/>
          </p:cNvSpPr>
          <p:nvPr>
            <p:ph type="dt" idx="184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0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651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652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53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65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6" name="PlaceHolder 3"/>
          <p:cNvSpPr>
            <a:spLocks noGrp="1"/>
          </p:cNvSpPr>
          <p:nvPr>
            <p:ph type="ftr" idx="185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657" name="PlaceHolder 4"/>
          <p:cNvSpPr>
            <a:spLocks noGrp="1"/>
          </p:cNvSpPr>
          <p:nvPr>
            <p:ph type="sldNum" idx="186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2A87471-ADEE-4650-8AA1-DE4019DCFF8E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58" name="PlaceHolder 5"/>
          <p:cNvSpPr>
            <a:spLocks noGrp="1"/>
          </p:cNvSpPr>
          <p:nvPr>
            <p:ph type="dt" idx="187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123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24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5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ftr" idx="41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129" name="PlaceHolder 4"/>
          <p:cNvSpPr>
            <a:spLocks noGrp="1"/>
          </p:cNvSpPr>
          <p:nvPr>
            <p:ph type="sldNum" idx="42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160CCD99-4A8D-4314-8995-86FE1ADAA77A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dt" idx="43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145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46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7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ftr" idx="47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151" name="PlaceHolder 4"/>
          <p:cNvSpPr>
            <a:spLocks noGrp="1"/>
          </p:cNvSpPr>
          <p:nvPr>
            <p:ph type="sldNum" idx="48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551109C-1F56-4F6F-A35C-3FD08D7D84D5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dt" idx="49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156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57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58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ftr" idx="50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162" name="PlaceHolder 4"/>
          <p:cNvSpPr>
            <a:spLocks noGrp="1"/>
          </p:cNvSpPr>
          <p:nvPr>
            <p:ph type="sldNum" idx="51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0A3A68D-40EF-48B8-99A5-B044250C4DF6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3" name="PlaceHolder 5"/>
          <p:cNvSpPr>
            <a:spLocks noGrp="1"/>
          </p:cNvSpPr>
          <p:nvPr>
            <p:ph type="dt" idx="52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167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68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69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ftr" idx="53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173" name="PlaceHolder 4"/>
          <p:cNvSpPr>
            <a:spLocks noGrp="1"/>
          </p:cNvSpPr>
          <p:nvPr>
            <p:ph type="sldNum" idx="54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5200DC75-C24C-4A54-9D13-57F1AE9AC950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4" name="PlaceHolder 5"/>
          <p:cNvSpPr>
            <a:spLocks noGrp="1"/>
          </p:cNvSpPr>
          <p:nvPr>
            <p:ph type="dt" idx="55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组合 6"/>
          <p:cNvGrpSpPr/>
          <p:nvPr/>
        </p:nvGrpSpPr>
        <p:grpSpPr>
          <a:xfrm>
            <a:off x="0" y="1460160"/>
            <a:ext cx="12189240" cy="394560"/>
            <a:chOff x="0" y="1460160"/>
            <a:chExt cx="12189240" cy="394560"/>
          </a:xfrm>
        </p:grpSpPr>
        <p:sp>
          <p:nvSpPr>
            <p:cNvPr id="178" name="矩形 7"/>
            <p:cNvSpPr/>
            <p:nvPr/>
          </p:nvSpPr>
          <p:spPr>
            <a:xfrm>
              <a:off x="0" y="1550160"/>
              <a:ext cx="12188520" cy="195120"/>
            </a:xfrm>
            <a:prstGeom prst="rect">
              <a:avLst/>
            </a:prstGeom>
            <a:gradFill rotWithShape="0">
              <a:gsLst>
                <a:gs pos="0">
                  <a:srgbClr val="B8D4F0"/>
                </a:gs>
                <a:gs pos="25000">
                  <a:srgbClr val="71AAE0"/>
                </a:gs>
                <a:gs pos="50000">
                  <a:srgbClr val="2D7FCF"/>
                </a:gs>
                <a:gs pos="75000">
                  <a:srgbClr val="1D5488"/>
                </a:gs>
                <a:gs pos="100000">
                  <a:srgbClr val="0E2841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000" b="0" strike="noStrike" spc="-1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79" name="文本框 8"/>
            <p:cNvSpPr/>
            <p:nvPr/>
          </p:nvSpPr>
          <p:spPr>
            <a:xfrm>
              <a:off x="0" y="1460160"/>
              <a:ext cx="17402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lt1"/>
                  </a:solidFill>
                  <a:latin typeface="等线"/>
                  <a:ea typeface="DejaVu Sans"/>
                </a:rPr>
                <a:t>NekoBytes-TheMissing 2024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80" name="文本框 9"/>
            <p:cNvSpPr/>
            <p:nvPr/>
          </p:nvSpPr>
          <p:spPr>
            <a:xfrm>
              <a:off x="11354400" y="1524960"/>
              <a:ext cx="834840" cy="24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spAutoFit/>
            </a:bodyPr>
            <a:lstStyle/>
            <a:p>
              <a:pPr algn="r" defTabSz="914400">
                <a:lnSpc>
                  <a:spcPct val="100000"/>
                </a:lnSpc>
              </a:pPr>
              <a:r>
                <a:rPr lang="en-US" sz="1000" b="0" strike="noStrike" spc="-1">
                  <a:solidFill>
                    <a:schemeClr val="dk1"/>
                  </a:solidFill>
                  <a:latin typeface="等线"/>
                  <a:ea typeface="DejaVu Sans"/>
                </a:rPr>
                <a:t>NekoBytes</a:t>
              </a:r>
              <a:endParaRPr lang="en-US" sz="10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单击以编辑标题文本格式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点击以编辑提纲文本格式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第二提纲级别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第五提纲级别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第六提纲级别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第七提纲级别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ftr" idx="56"/>
          </p:nvPr>
        </p:nvSpPr>
        <p:spPr>
          <a:xfrm>
            <a:off x="4038480" y="6356520"/>
            <a:ext cx="41119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&lt;页脚&gt;</a:t>
            </a:r>
          </a:p>
        </p:txBody>
      </p:sp>
      <p:sp>
        <p:nvSpPr>
          <p:cNvPr id="184" name="PlaceHolder 4"/>
          <p:cNvSpPr>
            <a:spLocks noGrp="1"/>
          </p:cNvSpPr>
          <p:nvPr>
            <p:ph type="sldNum" idx="57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79C3B2CA-3D0D-42BE-A6ED-24C6BA539871}" type="slidenum">
              <a:rPr lang="en-US" sz="1200" b="0" strike="noStrike" spc="-1">
                <a:solidFill>
                  <a:schemeClr val="dk1"/>
                </a:solidFill>
                <a:latin typeface="等线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5" name="PlaceHolder 5"/>
          <p:cNvSpPr>
            <a:spLocks noGrp="1"/>
          </p:cNvSpPr>
          <p:nvPr>
            <p:ph type="dt" idx="58"/>
          </p:nvPr>
        </p:nvSpPr>
        <p:spPr>
          <a:xfrm>
            <a:off x="8380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&lt;日期/时间&gt;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cc.godbolt.org/" TargetMode="Externa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png"/><Relationship Id="rId5" Type="http://schemas.openxmlformats.org/officeDocument/2006/relationships/image" Target="../media/image26.gif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hyperlink" Target="https://abstractexpr.com/2023/06/29/structures-in-c-from-basics-to-memory-alignment/" TargetMode="External"/><Relationship Id="rId1" Type="http://schemas.openxmlformats.org/officeDocument/2006/relationships/slideLayout" Target="../slideLayouts/slideLayout2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hyperlink" Target="https://stackoverflow.com/questions/67096452/c-struct-sizes-are-not-making-sense&#12289;" TargetMode="External"/><Relationship Id="rId1" Type="http://schemas.openxmlformats.org/officeDocument/2006/relationships/slideLayout" Target="../slideLayouts/slideLayout2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50.jpeg"/><Relationship Id="rId4" Type="http://schemas.openxmlformats.org/officeDocument/2006/relationships/image" Target="../media/image3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3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3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8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8.xml"/><Relationship Id="rId5" Type="http://schemas.openxmlformats.org/officeDocument/2006/relationships/image" Target="../media/image20.gif"/><Relationship Id="rId4" Type="http://schemas.openxmlformats.org/officeDocument/2006/relationships/image" Target="../media/image3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6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66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69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72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PlaceHolder 2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chemeClr val="dk1"/>
                </a:solidFill>
                <a:latin typeface="等线 Light"/>
              </a:rPr>
              <a:t>lecture5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43" name="图片 1542"/>
          <p:cNvPicPr/>
          <p:nvPr/>
        </p:nvPicPr>
        <p:blipFill>
          <a:blip r:embed="rId2"/>
          <a:stretch/>
        </p:blipFill>
        <p:spPr>
          <a:xfrm>
            <a:off x="807000" y="2208599"/>
            <a:ext cx="4913640" cy="4147920"/>
          </a:xfrm>
          <a:prstGeom prst="rect">
            <a:avLst/>
          </a:prstGeom>
          <a:ln w="0">
            <a:noFill/>
          </a:ln>
        </p:spPr>
      </p:pic>
      <p:pic>
        <p:nvPicPr>
          <p:cNvPr id="1544" name="图片 1543"/>
          <p:cNvPicPr/>
          <p:nvPr/>
        </p:nvPicPr>
        <p:blipFill>
          <a:blip r:embed="rId3"/>
          <a:stretch/>
        </p:blipFill>
        <p:spPr>
          <a:xfrm>
            <a:off x="6471361" y="2208599"/>
            <a:ext cx="4982400" cy="4147919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3DC749B2-3929-44DD-B22F-C41C4F606CC8}" type="slidenum"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PlaceHolder 1"/>
          <p:cNvSpPr>
            <a:spLocks noGrp="1"/>
          </p:cNvSpPr>
          <p:nvPr>
            <p:ph type="title"/>
          </p:nvPr>
        </p:nvSpPr>
        <p:spPr>
          <a:xfrm>
            <a:off x="239400" y="446040"/>
            <a:ext cx="10512720" cy="668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指针的定义——指向单个变量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800" spc="-1" dirty="0">
                <a:solidFill>
                  <a:srgbClr val="000000"/>
                </a:solidFill>
                <a:latin typeface="Arial"/>
              </a:rPr>
              <a:t>语法：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Type *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ptr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如：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sz="2800" b="1" strike="noStrike" spc="-1" dirty="0">
                <a:solidFill>
                  <a:schemeClr val="accent6"/>
                </a:solidFill>
                <a:highlight>
                  <a:srgbClr val="FFFF00"/>
                </a:highlight>
                <a:latin typeface="Arial"/>
              </a:rPr>
              <a:t>⚠️</a:t>
            </a:r>
            <a:r>
              <a:rPr lang="zh-CN" sz="2800" b="0" strike="noStrike" spc="-1" dirty="0">
                <a:solidFill>
                  <a:schemeClr val="accent6"/>
                </a:solidFill>
                <a:highlight>
                  <a:srgbClr val="FFFF00"/>
                </a:highlight>
                <a:latin typeface="Arial"/>
              </a:rPr>
              <a:t>注意</a:t>
            </a:r>
            <a:r>
              <a:rPr lang="en-US" altLang="zh-CN" sz="2800" spc="-1" dirty="0">
                <a:solidFill>
                  <a:schemeClr val="accent6"/>
                </a:solidFill>
                <a:highlight>
                  <a:srgbClr val="FFFF00"/>
                </a:highlight>
                <a:latin typeface="Arial"/>
              </a:rPr>
              <a:t>!</a:t>
            </a:r>
            <a:r>
              <a:rPr lang="zh-CN" altLang="en-US" sz="2800" spc="-1" dirty="0">
                <a:solidFill>
                  <a:schemeClr val="accent6"/>
                </a:solidFill>
                <a:highlight>
                  <a:srgbClr val="FFFF00"/>
                </a:highlight>
                <a:latin typeface="Arial"/>
              </a:rPr>
              <a:t> </a:t>
            </a:r>
            <a:r>
              <a:rPr lang="en-US" altLang="zh-CN" sz="2800" spc="-1" dirty="0">
                <a:solidFill>
                  <a:srgbClr val="000000"/>
                </a:solidFill>
                <a:latin typeface="Arial"/>
              </a:rPr>
              <a:t>	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*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是变量名称的修饰符，不是类型的修饰符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800" spc="-1" dirty="0">
                <a:solidFill>
                  <a:srgbClr val="000000"/>
                </a:solidFill>
                <a:latin typeface="Arial"/>
              </a:rPr>
              <a:t>例如此处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not_ptr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zh-CN" sz="2800" b="0" strike="noStrike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</a:rPr>
              <a:t>并</a:t>
            </a:r>
            <a:r>
              <a:rPr lang="en-US" altLang="zh-CN" sz="2800" b="0" strike="noStrike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</a:rPr>
              <a:t> </a:t>
            </a:r>
            <a:r>
              <a:rPr lang="zh-CN" sz="2800" b="0" strike="noStrike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</a:rPr>
              <a:t>非</a:t>
            </a:r>
            <a:r>
              <a:rPr lang="en-US" altLang="zh-CN" sz="2800" b="0" strike="noStrike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</a:rPr>
              <a:t> </a:t>
            </a:r>
            <a:r>
              <a:rPr lang="zh-CN" sz="2800" b="0" strike="noStrike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</a:rPr>
              <a:t>指</a:t>
            </a:r>
            <a:r>
              <a:rPr lang="en-US" altLang="zh-CN" sz="2800" b="0" strike="noStrike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</a:rPr>
              <a:t> </a:t>
            </a:r>
            <a:r>
              <a:rPr lang="zh-CN" sz="2800" b="0" strike="noStrike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</a:rPr>
              <a:t>针</a:t>
            </a:r>
            <a:endParaRPr lang="en-US" altLang="zh-CN" sz="2800" b="0" strike="noStrike" spc="-1" dirty="0">
              <a:solidFill>
                <a:srgbClr val="FF0000"/>
              </a:solidFill>
              <a:highlight>
                <a:srgbClr val="FFFF00"/>
              </a:highlight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(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善用代码格式话插件能防范糟糕的代码规范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)</a:t>
            </a:r>
          </a:p>
        </p:txBody>
      </p:sp>
      <p:pic>
        <p:nvPicPr>
          <p:cNvPr id="1564" name="图片 1563"/>
          <p:cNvPicPr/>
          <p:nvPr/>
        </p:nvPicPr>
        <p:blipFill>
          <a:blip r:embed="rId3"/>
          <a:stretch/>
        </p:blipFill>
        <p:spPr>
          <a:xfrm>
            <a:off x="1980000" y="2368800"/>
            <a:ext cx="2931120" cy="1769040"/>
          </a:xfrm>
          <a:prstGeom prst="rect">
            <a:avLst/>
          </a:prstGeom>
          <a:ln w="0">
            <a:noFill/>
          </a:ln>
        </p:spPr>
      </p:pic>
      <p:pic>
        <p:nvPicPr>
          <p:cNvPr id="1565" name="图片 1564"/>
          <p:cNvPicPr/>
          <p:nvPr/>
        </p:nvPicPr>
        <p:blipFill>
          <a:blip r:embed="rId4"/>
          <a:stretch/>
        </p:blipFill>
        <p:spPr>
          <a:xfrm>
            <a:off x="1409400" y="4933800"/>
            <a:ext cx="2692440" cy="46404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48"/>
          </p:nvPr>
        </p:nvSpPr>
        <p:spPr/>
        <p:txBody>
          <a:bodyPr/>
          <a:lstStyle/>
          <a:p>
            <a:fld id="{E1A1BE15-9C21-47B3-93FC-760D8D7EB111}" type="slidenum"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PlaceHolder 1"/>
          <p:cNvSpPr>
            <a:spLocks noGrp="1"/>
          </p:cNvSpPr>
          <p:nvPr>
            <p:ph type="title"/>
          </p:nvPr>
        </p:nvSpPr>
        <p:spPr>
          <a:xfrm>
            <a:off x="239400" y="446040"/>
            <a:ext cx="10512720" cy="668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指针定义——指向指针的指针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还记得封面那张图吗，指针也是可以指向指针的。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每对变量名多一个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*</a:t>
            </a: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修饰符，就指向一个层级更高的指针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具体而言：</a:t>
            </a:r>
            <a:endParaRPr lang="en-US" altLang="zh-CN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800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sz="2600" b="1" strike="noStrike" spc="-1" dirty="0">
                <a:solidFill>
                  <a:srgbClr val="FF4000"/>
                </a:solidFill>
                <a:latin typeface="Arial"/>
              </a:rPr>
              <a:t>⚠️</a:t>
            </a:r>
            <a:r>
              <a:rPr lang="zh-CN" sz="2600" b="1" strike="noStrike" spc="-1" dirty="0">
                <a:solidFill>
                  <a:srgbClr val="FF4000"/>
                </a:solidFill>
                <a:latin typeface="Arial"/>
              </a:rPr>
              <a:t>警告！</a:t>
            </a:r>
            <a:r>
              <a:rPr lang="zh-CN" sz="2600" b="0" strike="noStrike" spc="-1" dirty="0">
                <a:solidFill>
                  <a:srgbClr val="000000"/>
                </a:solidFill>
                <a:latin typeface="Arial"/>
              </a:rPr>
              <a:t>不建议在任何代码中定义包含三个及以上</a:t>
            </a:r>
            <a:r>
              <a:rPr lang="en-US" sz="2600" b="0" strike="noStrike" spc="-1" dirty="0">
                <a:solidFill>
                  <a:srgbClr val="000000"/>
                </a:solidFill>
                <a:latin typeface="Arial"/>
              </a:rPr>
              <a:t>*</a:t>
            </a:r>
            <a:r>
              <a:rPr lang="zh-CN" sz="2600" b="0" strike="noStrike" spc="-1" dirty="0">
                <a:solidFill>
                  <a:srgbClr val="000000"/>
                </a:solidFill>
                <a:latin typeface="Arial"/>
              </a:rPr>
              <a:t>修饰符的指针</a:t>
            </a:r>
            <a:endParaRPr lang="en-US" sz="26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68" name="图片 1567"/>
          <p:cNvPicPr/>
          <p:nvPr/>
        </p:nvPicPr>
        <p:blipFill>
          <a:blip r:embed="rId2"/>
          <a:stretch/>
        </p:blipFill>
        <p:spPr>
          <a:xfrm>
            <a:off x="838080" y="2738803"/>
            <a:ext cx="8398440" cy="176904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51"/>
          </p:nvPr>
        </p:nvSpPr>
        <p:spPr/>
        <p:txBody>
          <a:bodyPr/>
          <a:lstStyle/>
          <a:p>
            <a:fld id="{424004D8-6D0C-48C6-B23E-9F1EF905B3C5}" type="slidenum"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指针定义——常量指针与指向常量的指针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1"/>
          </p:nvPr>
        </p:nvSpPr>
        <p:spPr/>
        <p:txBody>
          <a:bodyPr/>
          <a:lstStyle/>
          <a:p>
            <a:fld id="{C06F55D4-B818-43AB-B52F-189C9203A7EE}" type="slidenum">
              <a:t>12</a:t>
            </a:fld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23528C0-E3A9-E7B9-1A5A-8D37877E10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02"/>
          <a:stretch/>
        </p:blipFill>
        <p:spPr bwMode="auto">
          <a:xfrm>
            <a:off x="7396512" y="1784308"/>
            <a:ext cx="3355608" cy="4874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7961337-3C07-2EC0-1318-5D404ECBB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741" y="2396429"/>
            <a:ext cx="6453037" cy="364999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指针定义——常量指针与指向常量的指针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2" name="PlaceHolder 5"/>
          <p:cNvSpPr/>
          <p:nvPr/>
        </p:nvSpPr>
        <p:spPr>
          <a:xfrm>
            <a:off x="838080" y="1825920"/>
            <a:ext cx="10512720" cy="5032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17"/>
              </a:spcBef>
            </a:pP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altLang="zh-CN" sz="32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108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en-US" altLang="zh-CN" sz="3200" b="0" strike="noStrike" spc="-1" dirty="0">
              <a:solidFill>
                <a:srgbClr val="FF0000"/>
              </a:solidFill>
              <a:highlight>
                <a:srgbClr val="FFFF00"/>
              </a:highlight>
              <a:latin typeface="Arial"/>
              <a:ea typeface="DejaVu Sans"/>
            </a:endParaRPr>
          </a:p>
          <a:p>
            <a:pPr marL="108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en-US" altLang="zh-CN" sz="3200" b="0" strike="noStrike" spc="-1" dirty="0">
              <a:solidFill>
                <a:srgbClr val="FF0000"/>
              </a:solidFill>
              <a:highlight>
                <a:srgbClr val="FFFF00"/>
              </a:highlight>
              <a:latin typeface="Arial"/>
              <a:ea typeface="DejaVu Sans"/>
            </a:endParaRPr>
          </a:p>
          <a:p>
            <a:pPr marL="108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zh-CN" sz="3200" b="0" strike="noStrike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DejaVu Sans"/>
              </a:rPr>
              <a:t>注意⚠️ </a:t>
            </a:r>
            <a:r>
              <a:rPr lang="zh-CN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本身是常量的指针必须要初始化</a:t>
            </a:r>
            <a:r>
              <a:rPr lang="zh-CN" altLang="en-US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！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4"/>
          </p:nvPr>
        </p:nvSpPr>
        <p:spPr/>
        <p:txBody>
          <a:bodyPr/>
          <a:lstStyle/>
          <a:p>
            <a:fld id="{B584C5A3-8F1F-4271-8282-A97CB7FE3BE1}" type="slidenum">
              <a:t>13</a:t>
            </a:fld>
            <a:endParaRPr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34F8DB8-5B10-38E3-DFD7-14C27171174E}"/>
              </a:ext>
            </a:extLst>
          </p:cNvPr>
          <p:cNvSpPr txBox="1"/>
          <p:nvPr/>
        </p:nvSpPr>
        <p:spPr>
          <a:xfrm>
            <a:off x="838080" y="2101189"/>
            <a:ext cx="6162993" cy="378565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const_x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114514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,const_y = 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1919810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114514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,y=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1919810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ptr_const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&amp;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const_y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const_ptr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&amp;y;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ptr_const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&amp;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const_y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;*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ptr_const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114514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</a:t>
            </a:r>
            <a:r>
              <a:rPr lang="zh-CN" alt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错误，指向的是常量不能修改</a:t>
            </a:r>
            <a:endParaRPr lang="zh-CN" alt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ptr_const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&amp;y;*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ptr_const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114514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</a:t>
            </a:r>
            <a:r>
              <a:rPr lang="zh-CN" alt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依旧错误，虽然从事实上指向的是变量，但指针的类型依旧是指向常量的指针，也就是说</a:t>
            </a:r>
            <a:r>
              <a:rPr lang="en-US" altLang="zh-CN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(*</a:t>
            </a:r>
            <a:r>
              <a:rPr lang="en-US" altLang="zh-CN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ptr_const</a:t>
            </a:r>
            <a:r>
              <a:rPr lang="en-US" altLang="zh-CN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zh-CN" alt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是常量</a:t>
            </a:r>
            <a:endParaRPr lang="zh-CN" alt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const_ptr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&amp;x;</a:t>
            </a:r>
          </a:p>
          <a:p>
            <a:r>
              <a:rPr lang="en-US" altLang="zh-CN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</a:t>
            </a:r>
            <a:r>
              <a:rPr lang="zh-CN" alt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错误，指针本身是常量，不可修改</a:t>
            </a:r>
            <a:endParaRPr lang="zh-CN" alt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*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const_ptr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114514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</a:t>
            </a:r>
            <a:r>
              <a:rPr lang="zh-CN" alt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正确，指针指向的值可以修改</a:t>
            </a:r>
            <a:endParaRPr lang="zh-CN" alt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指针定义——常量指针与指向常量的指针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5" name="PlaceHolder 6"/>
          <p:cNvSpPr/>
          <p:nvPr/>
        </p:nvSpPr>
        <p:spPr>
          <a:xfrm>
            <a:off x="838080" y="1825920"/>
            <a:ext cx="10512720" cy="434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108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zh-CN" sz="3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思考题🤔</a:t>
            </a:r>
            <a:endParaRPr lang="en-US" sz="3600" b="1" strike="noStrike" spc="-1" dirty="0">
              <a:solidFill>
                <a:srgbClr val="000000"/>
              </a:solidFill>
              <a:latin typeface="Arial"/>
            </a:endParaRPr>
          </a:p>
          <a:p>
            <a:pPr marL="56520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l"/>
            </a:pPr>
            <a:r>
              <a:rPr lang="zh-CN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请解释</a:t>
            </a:r>
            <a:r>
              <a:rPr lang="en-US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const int *const *const P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56520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l"/>
            </a:pPr>
            <a:r>
              <a:rPr lang="zh-CN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如何定义一个本身是静态类型的指针</a:t>
            </a:r>
            <a:r>
              <a:rPr lang="en-US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7"/>
          </p:nvPr>
        </p:nvSpPr>
        <p:spPr/>
        <p:txBody>
          <a:bodyPr/>
          <a:lstStyle/>
          <a:p>
            <a:fld id="{3174D10B-79A5-4FB9-8B81-3E8132EB3ACE}" type="slidenum"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*</a:t>
            </a: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指针定义——指向函数的指针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2600" b="0" strike="noStrike" spc="-1">
                <a:solidFill>
                  <a:srgbClr val="000000"/>
                </a:solidFill>
                <a:latin typeface="Arial"/>
              </a:rPr>
              <a:t>在之前使用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</a:rPr>
              <a:t>gdb</a:t>
            </a:r>
            <a:r>
              <a:rPr lang="zh-CN" sz="2600" b="0" strike="noStrike" spc="-1">
                <a:solidFill>
                  <a:srgbClr val="000000"/>
                </a:solidFill>
                <a:latin typeface="Arial"/>
              </a:rPr>
              <a:t>的过程中，我们发现函数也是有地址的，自然也有指向函数的指针。</a:t>
            </a:r>
            <a:endParaRPr lang="en-US" sz="26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2600" b="0" strike="noStrike" spc="-1">
                <a:solidFill>
                  <a:srgbClr val="000000"/>
                </a:solidFill>
                <a:latin typeface="Arial"/>
              </a:rPr>
              <a:t>对此部分感兴趣的同学可以自行了解，毕竟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</a:rPr>
              <a:t>...</a:t>
            </a: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26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78" name="图片 1577"/>
          <p:cNvPicPr/>
          <p:nvPr/>
        </p:nvPicPr>
        <p:blipFill>
          <a:blip r:embed="rId2"/>
          <a:stretch/>
        </p:blipFill>
        <p:spPr>
          <a:xfrm>
            <a:off x="838080" y="3420000"/>
            <a:ext cx="6316560" cy="2040480"/>
          </a:xfrm>
          <a:prstGeom prst="rect">
            <a:avLst/>
          </a:prstGeom>
          <a:ln w="0">
            <a:noFill/>
          </a:ln>
        </p:spPr>
      </p:pic>
      <p:pic>
        <p:nvPicPr>
          <p:cNvPr id="1579" name="图片 1578"/>
          <p:cNvPicPr/>
          <p:nvPr/>
        </p:nvPicPr>
        <p:blipFill>
          <a:blip r:embed="rId3"/>
          <a:stretch/>
        </p:blipFill>
        <p:spPr>
          <a:xfrm>
            <a:off x="7207560" y="3420000"/>
            <a:ext cx="3950280" cy="296208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54"/>
          </p:nvPr>
        </p:nvSpPr>
        <p:spPr/>
        <p:txBody>
          <a:bodyPr/>
          <a:lstStyle/>
          <a:p>
            <a:fld id="{136071EB-58E4-4C61-AEAC-165AFA12DC89}" type="slidenum"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zh-CN" altLang="zh-CN" sz="4400" b="0" strike="noStrike" spc="-1" dirty="0">
                <a:solidFill>
                  <a:srgbClr val="000000"/>
                </a:solidFill>
                <a:latin typeface="Arial"/>
              </a:rPr>
              <a:t>指针使用——取地址符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Arial"/>
              </a:rPr>
              <a:t>&amp;</a:t>
            </a:r>
            <a:endParaRPr lang="en-US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2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defPPr>
              <a:defRPr lang="zh-CN"/>
            </a:defPPr>
            <a:lvl1pPr marL="0" indent="0" algn="r" defTabSz="914400" rtl="0" eaLnBrk="1" latinLnBrk="0" hangingPunct="1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kern="1200" spc="-1">
                <a:solidFill>
                  <a:schemeClr val="dk1"/>
                </a:solidFill>
                <a:latin typeface="等线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7A352DB-E5FD-4DC0-B395-4DF96D2835FC}" type="slidenum">
              <a:rPr lang="en-US" altLang="zh-CN" smtClean="0"/>
              <a:pPr/>
              <a:t>16</a:t>
            </a:fld>
            <a:endParaRPr/>
          </a:p>
        </p:txBody>
      </p:sp>
      <p:pic>
        <p:nvPicPr>
          <p:cNvPr id="4098" name="Picture 2" descr="Comment Image">
            <a:extLst>
              <a:ext uri="{FF2B5EF4-FFF2-40B4-BE49-F238E27FC236}">
                <a16:creationId xmlns:a16="http://schemas.microsoft.com/office/drawing/2014/main" id="{695A1182-6427-3230-328F-2E7C452EF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710" y="3124292"/>
            <a:ext cx="335093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7A473FBA-69CF-ECD1-56C1-E04FE284B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858" y="1676399"/>
            <a:ext cx="2809142" cy="374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0B97923-526D-269D-90C9-C5011E864209}"/>
              </a:ext>
            </a:extLst>
          </p:cNvPr>
          <p:cNvSpPr txBox="1"/>
          <p:nvPr/>
        </p:nvSpPr>
        <p:spPr>
          <a:xfrm>
            <a:off x="3721449" y="5083451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FFFFD7F0</a:t>
            </a:r>
          </a:p>
        </p:txBody>
      </p:sp>
      <p:sp>
        <p:nvSpPr>
          <p:cNvPr id="7" name="对话气泡: 椭圆形 6">
            <a:extLst>
              <a:ext uri="{FF2B5EF4-FFF2-40B4-BE49-F238E27FC236}">
                <a16:creationId xmlns:a16="http://schemas.microsoft.com/office/drawing/2014/main" id="{48AFB630-F19F-E4F8-3935-FE185B078236}"/>
              </a:ext>
            </a:extLst>
          </p:cNvPr>
          <p:cNvSpPr/>
          <p:nvPr/>
        </p:nvSpPr>
        <p:spPr>
          <a:xfrm flipH="1">
            <a:off x="8056334" y="2885881"/>
            <a:ext cx="3489320" cy="1227115"/>
          </a:xfrm>
          <a:prstGeom prst="wedgeEllipseCallout">
            <a:avLst>
              <a:gd name="adj1" fmla="val 64257"/>
              <a:gd name="adj2" fmla="val 110084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声明：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Char *</a:t>
            </a:r>
            <a:r>
              <a:rPr lang="en-US" altLang="zh-CN" dirty="0" err="1">
                <a:solidFill>
                  <a:schemeClr val="tx1"/>
                </a:solidFill>
              </a:rPr>
              <a:t>Ptr</a:t>
            </a:r>
            <a:r>
              <a:rPr lang="en-US" altLang="zh-CN" dirty="0">
                <a:solidFill>
                  <a:schemeClr val="tx1"/>
                </a:solidFill>
              </a:rPr>
              <a:t>=name;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CA3BD35-6741-FE9E-D53B-5A245AB66814}"/>
              </a:ext>
            </a:extLst>
          </p:cNvPr>
          <p:cNvSpPr txBox="1"/>
          <p:nvPr/>
        </p:nvSpPr>
        <p:spPr>
          <a:xfrm>
            <a:off x="4254449" y="2112387"/>
            <a:ext cx="873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值：</a:t>
            </a:r>
            <a:endParaRPr lang="en-US" altLang="zh-CN" dirty="0"/>
          </a:p>
          <a:p>
            <a:r>
              <a:rPr lang="zh-CN" altLang="en-US" dirty="0"/>
              <a:t>“</a:t>
            </a:r>
            <a:r>
              <a:rPr lang="en-US" altLang="zh-CN" dirty="0"/>
              <a:t>Kitty</a:t>
            </a:r>
            <a:r>
              <a:rPr lang="zh-CN" altLang="en-US" dirty="0"/>
              <a:t>”</a:t>
            </a:r>
          </a:p>
        </p:txBody>
      </p:sp>
      <p:sp>
        <p:nvSpPr>
          <p:cNvPr id="10" name="标注: 线形 9">
            <a:extLst>
              <a:ext uri="{FF2B5EF4-FFF2-40B4-BE49-F238E27FC236}">
                <a16:creationId xmlns:a16="http://schemas.microsoft.com/office/drawing/2014/main" id="{2F07DB4E-432C-5E10-8772-2325D3C412F8}"/>
              </a:ext>
            </a:extLst>
          </p:cNvPr>
          <p:cNvSpPr/>
          <p:nvPr/>
        </p:nvSpPr>
        <p:spPr>
          <a:xfrm>
            <a:off x="2614246" y="4231203"/>
            <a:ext cx="1519843" cy="651265"/>
          </a:xfrm>
          <a:prstGeom prst="borderCallout1">
            <a:avLst>
              <a:gd name="adj1" fmla="val 49818"/>
              <a:gd name="adj2" fmla="val 99403"/>
              <a:gd name="adj3" fmla="val 13572"/>
              <a:gd name="adj4" fmla="val 139401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名：</a:t>
            </a:r>
            <a:r>
              <a:rPr lang="en-US" altLang="zh-CN" dirty="0"/>
              <a:t>name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C203765-2BCF-8993-FDA1-ED01E221BD36}"/>
              </a:ext>
            </a:extLst>
          </p:cNvPr>
          <p:cNvSpPr txBox="1"/>
          <p:nvPr/>
        </p:nvSpPr>
        <p:spPr>
          <a:xfrm>
            <a:off x="7407896" y="6336360"/>
            <a:ext cx="1946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地址：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7363482E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D17B87-5533-C390-AF22-44C52C2005C5}"/>
              </a:ext>
            </a:extLst>
          </p:cNvPr>
          <p:cNvSpPr txBox="1"/>
          <p:nvPr/>
        </p:nvSpPr>
        <p:spPr>
          <a:xfrm>
            <a:off x="7633674" y="5987188"/>
            <a:ext cx="188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值：</a:t>
            </a:r>
            <a:r>
              <a:rPr lang="en-US" altLang="zh-CN" dirty="0"/>
              <a:t>FFFFD7F0</a:t>
            </a:r>
            <a:endParaRPr lang="zh-CN" altLang="en-US" dirty="0"/>
          </a:p>
        </p:txBody>
      </p:sp>
      <p:sp>
        <p:nvSpPr>
          <p:cNvPr id="13" name="标注: 线形 12">
            <a:extLst>
              <a:ext uri="{FF2B5EF4-FFF2-40B4-BE49-F238E27FC236}">
                <a16:creationId xmlns:a16="http://schemas.microsoft.com/office/drawing/2014/main" id="{F4AE6192-A6E4-ED77-ECF6-160D5100CCD1}"/>
              </a:ext>
            </a:extLst>
          </p:cNvPr>
          <p:cNvSpPr/>
          <p:nvPr/>
        </p:nvSpPr>
        <p:spPr>
          <a:xfrm>
            <a:off x="9240529" y="4602347"/>
            <a:ext cx="1519843" cy="651265"/>
          </a:xfrm>
          <a:prstGeom prst="borderCallout1">
            <a:avLst>
              <a:gd name="adj1" fmla="val 49818"/>
              <a:gd name="adj2" fmla="val 673"/>
              <a:gd name="adj3" fmla="val 171076"/>
              <a:gd name="adj4" fmla="val -91614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名：</a:t>
            </a:r>
            <a:r>
              <a:rPr lang="en-US" altLang="zh-CN" dirty="0" err="1"/>
              <a:t>Ptr</a:t>
            </a:r>
            <a:endParaRPr lang="zh-CN" altLang="en-US" dirty="0"/>
          </a:p>
        </p:txBody>
      </p:sp>
      <p:sp>
        <p:nvSpPr>
          <p:cNvPr id="14" name="对话气泡: 椭圆形 13">
            <a:extLst>
              <a:ext uri="{FF2B5EF4-FFF2-40B4-BE49-F238E27FC236}">
                <a16:creationId xmlns:a16="http://schemas.microsoft.com/office/drawing/2014/main" id="{92C6A443-371A-30D3-7FDE-72D24D351756}"/>
              </a:ext>
            </a:extLst>
          </p:cNvPr>
          <p:cNvSpPr/>
          <p:nvPr/>
        </p:nvSpPr>
        <p:spPr>
          <a:xfrm flipH="1">
            <a:off x="797169" y="2725434"/>
            <a:ext cx="3489320" cy="1227115"/>
          </a:xfrm>
          <a:prstGeom prst="wedgeEllipseCallout">
            <a:avLst>
              <a:gd name="adj1" fmla="val -56691"/>
              <a:gd name="adj2" fmla="val 3174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声明：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Char name[10]=“Kitty”;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6" name="连接符: 曲线 15">
            <a:extLst>
              <a:ext uri="{FF2B5EF4-FFF2-40B4-BE49-F238E27FC236}">
                <a16:creationId xmlns:a16="http://schemas.microsoft.com/office/drawing/2014/main" id="{FBAD962F-8E2C-065C-1EBD-B1E8D460E1BF}"/>
              </a:ext>
            </a:extLst>
          </p:cNvPr>
          <p:cNvCxnSpPr>
            <a:cxnSpLocks/>
            <a:stCxn id="10" idx="1"/>
            <a:endCxn id="5" idx="2"/>
          </p:cNvCxnSpPr>
          <p:nvPr/>
        </p:nvCxnSpPr>
        <p:spPr>
          <a:xfrm rot="16200000" flipH="1">
            <a:off x="3747640" y="4508995"/>
            <a:ext cx="570315" cy="1317259"/>
          </a:xfrm>
          <a:prstGeom prst="curvedConnector3">
            <a:avLst>
              <a:gd name="adj1" fmla="val 14933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曲线 20">
            <a:extLst>
              <a:ext uri="{FF2B5EF4-FFF2-40B4-BE49-F238E27FC236}">
                <a16:creationId xmlns:a16="http://schemas.microsoft.com/office/drawing/2014/main" id="{530D3FE7-541F-A4D9-B2D2-C5BFBB5378E0}"/>
              </a:ext>
            </a:extLst>
          </p:cNvPr>
          <p:cNvCxnSpPr>
            <a:cxnSpLocks/>
            <a:stCxn id="13" idx="1"/>
            <a:endCxn id="11" idx="3"/>
          </p:cNvCxnSpPr>
          <p:nvPr/>
        </p:nvCxnSpPr>
        <p:spPr>
          <a:xfrm rot="5400000">
            <a:off x="9043650" y="5564225"/>
            <a:ext cx="1267414" cy="646188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连接符: 肘形 23">
            <a:extLst>
              <a:ext uri="{FF2B5EF4-FFF2-40B4-BE49-F238E27FC236}">
                <a16:creationId xmlns:a16="http://schemas.microsoft.com/office/drawing/2014/main" id="{82554FF2-147C-BEF3-47BE-D23909226571}"/>
              </a:ext>
            </a:extLst>
          </p:cNvPr>
          <p:cNvCxnSpPr>
            <a:cxnSpLocks/>
          </p:cNvCxnSpPr>
          <p:nvPr/>
        </p:nvCxnSpPr>
        <p:spPr>
          <a:xfrm rot="16200000" flipH="1">
            <a:off x="5354420" y="4942824"/>
            <a:ext cx="1565665" cy="8847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794DDB20-1DA2-157D-C117-882B663E0FFF}"/>
              </a:ext>
            </a:extLst>
          </p:cNvPr>
          <p:cNvCxnSpPr>
            <a:cxnSpLocks/>
            <a:endCxn id="9" idx="3"/>
          </p:cNvCxnSpPr>
          <p:nvPr/>
        </p:nvCxnSpPr>
        <p:spPr>
          <a:xfrm rot="16200000" flipV="1">
            <a:off x="4002624" y="3561336"/>
            <a:ext cx="2818059" cy="56649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5D8A91D1-1FFD-0E3A-C860-431B5D27628C}"/>
              </a:ext>
            </a:extLst>
          </p:cNvPr>
          <p:cNvSpPr txBox="1"/>
          <p:nvPr/>
        </p:nvSpPr>
        <p:spPr>
          <a:xfrm>
            <a:off x="5298175" y="3115010"/>
            <a:ext cx="461665" cy="101566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读取得到</a:t>
            </a:r>
          </a:p>
        </p:txBody>
      </p:sp>
      <p:cxnSp>
        <p:nvCxnSpPr>
          <p:cNvPr id="42" name="连接符: 肘形 41">
            <a:extLst>
              <a:ext uri="{FF2B5EF4-FFF2-40B4-BE49-F238E27FC236}">
                <a16:creationId xmlns:a16="http://schemas.microsoft.com/office/drawing/2014/main" id="{645EC3E1-25CD-D07E-5329-9A838B6705F7}"/>
              </a:ext>
            </a:extLst>
          </p:cNvPr>
          <p:cNvCxnSpPr>
            <a:cxnSpLocks/>
            <a:stCxn id="13" idx="3"/>
            <a:endCxn id="9" idx="0"/>
          </p:cNvCxnSpPr>
          <p:nvPr/>
        </p:nvCxnSpPr>
        <p:spPr>
          <a:xfrm rot="16200000" flipV="1">
            <a:off x="6100960" y="702855"/>
            <a:ext cx="2489960" cy="5309023"/>
          </a:xfrm>
          <a:prstGeom prst="bentConnector3">
            <a:avLst>
              <a:gd name="adj1" fmla="val 132722"/>
            </a:avLst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EFAEFB91-C615-D5CC-6BBB-C7F2CBBFDAF0}"/>
              </a:ext>
            </a:extLst>
          </p:cNvPr>
          <p:cNvSpPr txBox="1"/>
          <p:nvPr/>
        </p:nvSpPr>
        <p:spPr>
          <a:xfrm>
            <a:off x="9579691" y="1704209"/>
            <a:ext cx="461665" cy="124649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b="1" dirty="0"/>
              <a:t>解引用得到</a:t>
            </a:r>
          </a:p>
        </p:txBody>
      </p:sp>
      <p:sp>
        <p:nvSpPr>
          <p:cNvPr id="2" name="标注: 线形 1">
            <a:extLst>
              <a:ext uri="{FF2B5EF4-FFF2-40B4-BE49-F238E27FC236}">
                <a16:creationId xmlns:a16="http://schemas.microsoft.com/office/drawing/2014/main" id="{01C4162D-A3A2-2920-6E63-23A15ECF4D48}"/>
              </a:ext>
            </a:extLst>
          </p:cNvPr>
          <p:cNvSpPr/>
          <p:nvPr/>
        </p:nvSpPr>
        <p:spPr>
          <a:xfrm>
            <a:off x="239400" y="5929676"/>
            <a:ext cx="1519843" cy="651265"/>
          </a:xfrm>
          <a:prstGeom prst="borderCallout1">
            <a:avLst>
              <a:gd name="adj1" fmla="val 49818"/>
              <a:gd name="adj2" fmla="val 99403"/>
              <a:gd name="adj3" fmla="val -89140"/>
              <a:gd name="adj4" fmla="val 244790"/>
            </a:avLst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&amp;name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2E9ADF3-E828-6A49-130B-736B4F0FE32E}"/>
              </a:ext>
            </a:extLst>
          </p:cNvPr>
          <p:cNvSpPr txBox="1"/>
          <p:nvPr/>
        </p:nvSpPr>
        <p:spPr>
          <a:xfrm>
            <a:off x="2079685" y="5760091"/>
            <a:ext cx="41088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编译</a:t>
            </a:r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时绑定</a:t>
            </a:r>
            <a:endParaRPr lang="en-US" altLang="zh-CN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algn="ctr"/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作为数组名</a:t>
            </a:r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常常</a:t>
            </a:r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被</a:t>
            </a:r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解释</a:t>
            </a:r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为</a:t>
            </a:r>
            <a:endParaRPr lang="en-US" altLang="zh-CN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algn="ctr"/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指向第一个元素的地址</a:t>
            </a:r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对应类型</a:t>
            </a:r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的指针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62637FF-1B07-A70B-971F-49FE390EFA01}"/>
              </a:ext>
            </a:extLst>
          </p:cNvPr>
          <p:cNvSpPr txBox="1"/>
          <p:nvPr/>
        </p:nvSpPr>
        <p:spPr>
          <a:xfrm>
            <a:off x="914020" y="5083451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取出</a:t>
            </a:r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值</a:t>
            </a:r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与</a:t>
            </a:r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类型</a:t>
            </a:r>
            <a:endParaRPr lang="en-US" altLang="zh-CN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运行</a:t>
            </a:r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中即</a:t>
            </a:r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取</a:t>
            </a:r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即</a:t>
            </a:r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用</a:t>
            </a:r>
          </a:p>
        </p:txBody>
      </p:sp>
      <p:cxnSp>
        <p:nvCxnSpPr>
          <p:cNvPr id="8" name="连接符: 曲线 7">
            <a:extLst>
              <a:ext uri="{FF2B5EF4-FFF2-40B4-BE49-F238E27FC236}">
                <a16:creationId xmlns:a16="http://schemas.microsoft.com/office/drawing/2014/main" id="{DEA72C2F-805A-54B8-172E-A9478A4672FF}"/>
              </a:ext>
            </a:extLst>
          </p:cNvPr>
          <p:cNvCxnSpPr>
            <a:cxnSpLocks/>
          </p:cNvCxnSpPr>
          <p:nvPr/>
        </p:nvCxnSpPr>
        <p:spPr>
          <a:xfrm rot="16200000" flipH="1">
            <a:off x="1509680" y="5056816"/>
            <a:ext cx="1086234" cy="90212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连接符: 曲线 18">
            <a:extLst>
              <a:ext uri="{FF2B5EF4-FFF2-40B4-BE49-F238E27FC236}">
                <a16:creationId xmlns:a16="http://schemas.microsoft.com/office/drawing/2014/main" id="{69241532-22DB-3E94-31FA-FD87D90FE7FE}"/>
              </a:ext>
            </a:extLst>
          </p:cNvPr>
          <p:cNvCxnSpPr>
            <a:cxnSpLocks/>
            <a:endCxn id="5" idx="0"/>
          </p:cNvCxnSpPr>
          <p:nvPr/>
        </p:nvCxnSpPr>
        <p:spPr>
          <a:xfrm flipV="1">
            <a:off x="1568239" y="5083451"/>
            <a:ext cx="3123188" cy="18652"/>
          </a:xfrm>
          <a:prstGeom prst="curvedConnector4">
            <a:avLst>
              <a:gd name="adj1" fmla="val -3256"/>
              <a:gd name="adj2" fmla="val 132560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BA3D31E0-B4E5-CB02-972E-23FCE85835AA}"/>
              </a:ext>
            </a:extLst>
          </p:cNvPr>
          <p:cNvCxnSpPr>
            <a:cxnSpLocks/>
          </p:cNvCxnSpPr>
          <p:nvPr/>
        </p:nvCxnSpPr>
        <p:spPr>
          <a:xfrm flipH="1" flipV="1">
            <a:off x="1536794" y="3622841"/>
            <a:ext cx="475114" cy="14606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1B9199BD-9C66-6850-130B-2B9A80CCA1BD}"/>
              </a:ext>
            </a:extLst>
          </p:cNvPr>
          <p:cNvSpPr txBox="1"/>
          <p:nvPr/>
        </p:nvSpPr>
        <p:spPr>
          <a:xfrm>
            <a:off x="28792" y="4051469"/>
            <a:ext cx="1835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highlight>
                  <a:srgbClr val="FFFF00"/>
                </a:highlight>
              </a:rPr>
              <a:t>指向什么类型</a:t>
            </a:r>
            <a:endParaRPr lang="en-US" altLang="zh-CN" sz="16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r>
              <a:rPr lang="zh-CN" altLang="en-US" sz="1600" dirty="0">
                <a:solidFill>
                  <a:srgbClr val="FF0000"/>
                </a:solidFill>
                <a:highlight>
                  <a:srgbClr val="FFFF00"/>
                </a:highlight>
              </a:rPr>
              <a:t>取出的地址就解释为</a:t>
            </a:r>
            <a:r>
              <a:rPr lang="zh-CN" altLang="en-US" sz="1600" b="1" dirty="0">
                <a:solidFill>
                  <a:srgbClr val="FF0000"/>
                </a:solidFill>
                <a:highlight>
                  <a:srgbClr val="FFFF00"/>
                </a:highlight>
              </a:rPr>
              <a:t>对应类型的指针</a:t>
            </a:r>
          </a:p>
        </p:txBody>
      </p:sp>
    </p:spTree>
    <p:extLst>
      <p:ext uri="{BB962C8B-B14F-4D97-AF65-F5344CB8AC3E}">
        <p14:creationId xmlns:p14="http://schemas.microsoft.com/office/powerpoint/2010/main" val="2096840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1BA972-80D8-B26C-650A-38DACC573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知识祛魅</a:t>
            </a:r>
            <a:r>
              <a:rPr lang="en-US" altLang="zh-CN" dirty="0"/>
              <a:t>——</a:t>
            </a:r>
            <a:r>
              <a:rPr lang="en-US" altLang="zh-CN" dirty="0" err="1"/>
              <a:t>scanf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8DC654-33F5-FB59-3DA6-90E8CEE57D15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88316" y="2536280"/>
            <a:ext cx="6497444" cy="3356776"/>
          </a:xfrm>
        </p:spPr>
        <p:txBody>
          <a:bodyPr>
            <a:noAutofit/>
          </a:bodyPr>
          <a:lstStyle/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/>
              <a:t>可以是</a:t>
            </a:r>
            <a:r>
              <a:rPr lang="en-US" altLang="zh-CN" sz="2800" dirty="0" err="1"/>
              <a:t>scanf</a:t>
            </a:r>
            <a:r>
              <a:rPr lang="en-US" altLang="zh-CN" sz="2800" dirty="0"/>
              <a:t>(“%</a:t>
            </a:r>
            <a:r>
              <a:rPr lang="en-US" altLang="zh-CN" sz="2800" dirty="0" err="1"/>
              <a:t>s”,&amp;name</a:t>
            </a:r>
            <a:r>
              <a:rPr lang="en-US" altLang="zh-CN" sz="2800" dirty="0"/>
              <a:t>)</a:t>
            </a:r>
            <a:r>
              <a:rPr lang="zh-CN" altLang="en-US" sz="2800" dirty="0"/>
              <a:t>吗？</a:t>
            </a:r>
            <a:endParaRPr lang="en-US" altLang="zh-CN" sz="28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/>
              <a:t>使用</a:t>
            </a:r>
            <a:r>
              <a:rPr lang="en-US" altLang="zh-CN" sz="2800" dirty="0">
                <a:hlinkClick r:id="rId2"/>
              </a:rPr>
              <a:t>https://gcc.godbolt.org/</a:t>
            </a:r>
            <a:r>
              <a:rPr lang="en-US" altLang="zh-CN" sz="2800" dirty="0"/>
              <a:t> </a:t>
            </a:r>
            <a:r>
              <a:rPr lang="zh-CN" altLang="en-US" sz="2800" dirty="0"/>
              <a:t>看看对编译器而言这是否真的有区别</a:t>
            </a:r>
            <a:endParaRPr lang="en-US" altLang="zh-CN" sz="28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/>
              <a:t>尝试运行</a:t>
            </a:r>
            <a:r>
              <a:rPr lang="en-US" altLang="zh-CN" sz="2800" dirty="0" err="1"/>
              <a:t>printf</a:t>
            </a:r>
            <a:r>
              <a:rPr lang="en-US" altLang="zh-CN" sz="2800" dirty="0"/>
              <a:t>(“%x %</a:t>
            </a:r>
            <a:r>
              <a:rPr lang="en-US" altLang="zh-CN" sz="2800" dirty="0" err="1"/>
              <a:t>x”,name,&amp;name</a:t>
            </a:r>
            <a:r>
              <a:rPr lang="en-US" altLang="zh-CN" sz="2800" dirty="0"/>
              <a:t>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/>
              <a:t>尝试编译运行</a:t>
            </a:r>
            <a:r>
              <a:rPr lang="en-US" altLang="zh-CN" sz="2800" dirty="0" err="1"/>
              <a:t>scanf</a:t>
            </a:r>
            <a:r>
              <a:rPr lang="en-US" altLang="zh-CN" sz="2800" dirty="0"/>
              <a:t>(“%d”,0x12345678)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/>
              <a:t>当</a:t>
            </a:r>
            <a:r>
              <a:rPr lang="en-US" altLang="zh-CN" sz="2800" dirty="0" err="1"/>
              <a:t>scanf</a:t>
            </a:r>
            <a:r>
              <a:rPr lang="zh-CN" altLang="en-US" sz="2800" dirty="0"/>
              <a:t>的输入类型与传入地址实际存储的类型不一致会发生什么？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85A552C-8077-F4D7-44D8-DC09D74987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9311" y="2701193"/>
            <a:ext cx="4754373" cy="302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5203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zh-CN" altLang="zh-CN" sz="4400" b="0" strike="noStrike" spc="-1" dirty="0">
                <a:solidFill>
                  <a:srgbClr val="000000"/>
                </a:solidFill>
                <a:latin typeface="Arial"/>
              </a:rPr>
              <a:t>指针使用——解引用符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Arial"/>
              </a:rPr>
              <a:t>*</a:t>
            </a:r>
            <a:endParaRPr lang="en-US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2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defPPr>
              <a:defRPr lang="zh-CN"/>
            </a:defPPr>
            <a:lvl1pPr marL="0" indent="0" algn="r" defTabSz="914400" rtl="0" eaLnBrk="1" latinLnBrk="0" hangingPunct="1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kern="1200" spc="-1">
                <a:solidFill>
                  <a:schemeClr val="dk1"/>
                </a:solidFill>
                <a:latin typeface="等线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7A352DB-E5FD-4DC0-B395-4DF96D2835FC}" type="slidenum">
              <a:rPr lang="en-US" altLang="zh-CN" smtClean="0"/>
              <a:pPr/>
              <a:t>18</a:t>
            </a:fld>
            <a:endParaRPr dirty="0"/>
          </a:p>
        </p:txBody>
      </p:sp>
      <p:pic>
        <p:nvPicPr>
          <p:cNvPr id="4098" name="Picture 2" descr="Comment Image">
            <a:extLst>
              <a:ext uri="{FF2B5EF4-FFF2-40B4-BE49-F238E27FC236}">
                <a16:creationId xmlns:a16="http://schemas.microsoft.com/office/drawing/2014/main" id="{695A1182-6427-3230-328F-2E7C452EF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710" y="3124292"/>
            <a:ext cx="335093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7A473FBA-69CF-ECD1-56C1-E04FE284B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858" y="1676399"/>
            <a:ext cx="2809142" cy="374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0B97923-526D-269D-90C9-C5011E864209}"/>
              </a:ext>
            </a:extLst>
          </p:cNvPr>
          <p:cNvSpPr txBox="1"/>
          <p:nvPr/>
        </p:nvSpPr>
        <p:spPr>
          <a:xfrm>
            <a:off x="3721449" y="5083451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FFFFD7F0</a:t>
            </a:r>
          </a:p>
        </p:txBody>
      </p:sp>
      <p:sp>
        <p:nvSpPr>
          <p:cNvPr id="7" name="对话气泡: 椭圆形 6">
            <a:extLst>
              <a:ext uri="{FF2B5EF4-FFF2-40B4-BE49-F238E27FC236}">
                <a16:creationId xmlns:a16="http://schemas.microsoft.com/office/drawing/2014/main" id="{48AFB630-F19F-E4F8-3935-FE185B078236}"/>
              </a:ext>
            </a:extLst>
          </p:cNvPr>
          <p:cNvSpPr/>
          <p:nvPr/>
        </p:nvSpPr>
        <p:spPr>
          <a:xfrm flipH="1">
            <a:off x="8056334" y="2885881"/>
            <a:ext cx="3489320" cy="1227115"/>
          </a:xfrm>
          <a:prstGeom prst="wedgeEllipseCallout">
            <a:avLst>
              <a:gd name="adj1" fmla="val 64257"/>
              <a:gd name="adj2" fmla="val 110084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声明：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Char *</a:t>
            </a:r>
            <a:r>
              <a:rPr lang="en-US" altLang="zh-CN" dirty="0" err="1">
                <a:solidFill>
                  <a:schemeClr val="tx1"/>
                </a:solidFill>
              </a:rPr>
              <a:t>Ptr</a:t>
            </a:r>
            <a:r>
              <a:rPr lang="en-US" altLang="zh-CN" dirty="0">
                <a:solidFill>
                  <a:schemeClr val="tx1"/>
                </a:solidFill>
              </a:rPr>
              <a:t>=name;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CA3BD35-6741-FE9E-D53B-5A245AB66814}"/>
              </a:ext>
            </a:extLst>
          </p:cNvPr>
          <p:cNvSpPr txBox="1"/>
          <p:nvPr/>
        </p:nvSpPr>
        <p:spPr>
          <a:xfrm>
            <a:off x="4254449" y="2112387"/>
            <a:ext cx="873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值：</a:t>
            </a:r>
            <a:endParaRPr lang="en-US" altLang="zh-CN" dirty="0"/>
          </a:p>
          <a:p>
            <a:r>
              <a:rPr lang="zh-CN" altLang="en-US" dirty="0"/>
              <a:t>“</a:t>
            </a:r>
            <a:r>
              <a:rPr lang="en-US" altLang="zh-CN" dirty="0"/>
              <a:t>Kitty</a:t>
            </a:r>
            <a:r>
              <a:rPr lang="zh-CN" altLang="en-US" dirty="0"/>
              <a:t>”</a:t>
            </a:r>
          </a:p>
        </p:txBody>
      </p:sp>
      <p:sp>
        <p:nvSpPr>
          <p:cNvPr id="10" name="标注: 线形 9">
            <a:extLst>
              <a:ext uri="{FF2B5EF4-FFF2-40B4-BE49-F238E27FC236}">
                <a16:creationId xmlns:a16="http://schemas.microsoft.com/office/drawing/2014/main" id="{2F07DB4E-432C-5E10-8772-2325D3C412F8}"/>
              </a:ext>
            </a:extLst>
          </p:cNvPr>
          <p:cNvSpPr/>
          <p:nvPr/>
        </p:nvSpPr>
        <p:spPr>
          <a:xfrm>
            <a:off x="2614246" y="4231203"/>
            <a:ext cx="1519843" cy="651265"/>
          </a:xfrm>
          <a:prstGeom prst="borderCallout1">
            <a:avLst>
              <a:gd name="adj1" fmla="val 49818"/>
              <a:gd name="adj2" fmla="val 99403"/>
              <a:gd name="adj3" fmla="val 13572"/>
              <a:gd name="adj4" fmla="val 139401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名：</a:t>
            </a:r>
            <a:r>
              <a:rPr lang="en-US" altLang="zh-CN" dirty="0"/>
              <a:t>name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C203765-2BCF-8993-FDA1-ED01E221BD36}"/>
              </a:ext>
            </a:extLst>
          </p:cNvPr>
          <p:cNvSpPr txBox="1"/>
          <p:nvPr/>
        </p:nvSpPr>
        <p:spPr>
          <a:xfrm>
            <a:off x="7407896" y="6336360"/>
            <a:ext cx="1946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地址：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7363482E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D17B87-5533-C390-AF22-44C52C2005C5}"/>
              </a:ext>
            </a:extLst>
          </p:cNvPr>
          <p:cNvSpPr txBox="1"/>
          <p:nvPr/>
        </p:nvSpPr>
        <p:spPr>
          <a:xfrm>
            <a:off x="7633674" y="5987188"/>
            <a:ext cx="188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值：</a:t>
            </a:r>
            <a:r>
              <a:rPr lang="en-US" altLang="zh-CN" dirty="0"/>
              <a:t>FFFFD7F0</a:t>
            </a:r>
            <a:endParaRPr lang="zh-CN" altLang="en-US" dirty="0"/>
          </a:p>
        </p:txBody>
      </p:sp>
      <p:sp>
        <p:nvSpPr>
          <p:cNvPr id="13" name="标注: 线形 12">
            <a:extLst>
              <a:ext uri="{FF2B5EF4-FFF2-40B4-BE49-F238E27FC236}">
                <a16:creationId xmlns:a16="http://schemas.microsoft.com/office/drawing/2014/main" id="{F4AE6192-A6E4-ED77-ECF6-160D5100CCD1}"/>
              </a:ext>
            </a:extLst>
          </p:cNvPr>
          <p:cNvSpPr/>
          <p:nvPr/>
        </p:nvSpPr>
        <p:spPr>
          <a:xfrm>
            <a:off x="9240529" y="4602347"/>
            <a:ext cx="1519843" cy="651265"/>
          </a:xfrm>
          <a:prstGeom prst="borderCallout1">
            <a:avLst>
              <a:gd name="adj1" fmla="val 49818"/>
              <a:gd name="adj2" fmla="val 673"/>
              <a:gd name="adj3" fmla="val 171076"/>
              <a:gd name="adj4" fmla="val -91614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名：</a:t>
            </a:r>
            <a:r>
              <a:rPr lang="en-US" altLang="zh-CN" dirty="0" err="1"/>
              <a:t>Ptr</a:t>
            </a:r>
            <a:endParaRPr lang="zh-CN" altLang="en-US" dirty="0"/>
          </a:p>
        </p:txBody>
      </p:sp>
      <p:sp>
        <p:nvSpPr>
          <p:cNvPr id="14" name="对话气泡: 椭圆形 13">
            <a:extLst>
              <a:ext uri="{FF2B5EF4-FFF2-40B4-BE49-F238E27FC236}">
                <a16:creationId xmlns:a16="http://schemas.microsoft.com/office/drawing/2014/main" id="{92C6A443-371A-30D3-7FDE-72D24D351756}"/>
              </a:ext>
            </a:extLst>
          </p:cNvPr>
          <p:cNvSpPr/>
          <p:nvPr/>
        </p:nvSpPr>
        <p:spPr>
          <a:xfrm flipH="1">
            <a:off x="797169" y="2725434"/>
            <a:ext cx="3489320" cy="1227115"/>
          </a:xfrm>
          <a:prstGeom prst="wedgeEllipseCallout">
            <a:avLst>
              <a:gd name="adj1" fmla="val -56691"/>
              <a:gd name="adj2" fmla="val 3174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声明：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Char name[10]=“Kitty”;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6" name="连接符: 曲线 15">
            <a:extLst>
              <a:ext uri="{FF2B5EF4-FFF2-40B4-BE49-F238E27FC236}">
                <a16:creationId xmlns:a16="http://schemas.microsoft.com/office/drawing/2014/main" id="{FBAD962F-8E2C-065C-1EBD-B1E8D460E1BF}"/>
              </a:ext>
            </a:extLst>
          </p:cNvPr>
          <p:cNvCxnSpPr>
            <a:cxnSpLocks/>
            <a:stCxn id="10" idx="1"/>
            <a:endCxn id="5" idx="2"/>
          </p:cNvCxnSpPr>
          <p:nvPr/>
        </p:nvCxnSpPr>
        <p:spPr>
          <a:xfrm rot="16200000" flipH="1">
            <a:off x="3747640" y="4508995"/>
            <a:ext cx="570315" cy="1317259"/>
          </a:xfrm>
          <a:prstGeom prst="curvedConnector3">
            <a:avLst>
              <a:gd name="adj1" fmla="val 14933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曲线 20">
            <a:extLst>
              <a:ext uri="{FF2B5EF4-FFF2-40B4-BE49-F238E27FC236}">
                <a16:creationId xmlns:a16="http://schemas.microsoft.com/office/drawing/2014/main" id="{530D3FE7-541F-A4D9-B2D2-C5BFBB5378E0}"/>
              </a:ext>
            </a:extLst>
          </p:cNvPr>
          <p:cNvCxnSpPr>
            <a:cxnSpLocks/>
            <a:stCxn id="13" idx="1"/>
            <a:endCxn id="11" idx="3"/>
          </p:cNvCxnSpPr>
          <p:nvPr/>
        </p:nvCxnSpPr>
        <p:spPr>
          <a:xfrm rot="5400000">
            <a:off x="9043650" y="5564225"/>
            <a:ext cx="1267414" cy="646188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连接符: 肘形 23">
            <a:extLst>
              <a:ext uri="{FF2B5EF4-FFF2-40B4-BE49-F238E27FC236}">
                <a16:creationId xmlns:a16="http://schemas.microsoft.com/office/drawing/2014/main" id="{82554FF2-147C-BEF3-47BE-D23909226571}"/>
              </a:ext>
            </a:extLst>
          </p:cNvPr>
          <p:cNvCxnSpPr>
            <a:cxnSpLocks/>
          </p:cNvCxnSpPr>
          <p:nvPr/>
        </p:nvCxnSpPr>
        <p:spPr>
          <a:xfrm rot="16200000" flipH="1">
            <a:off x="5354420" y="4942824"/>
            <a:ext cx="1565665" cy="8847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794DDB20-1DA2-157D-C117-882B663E0FFF}"/>
              </a:ext>
            </a:extLst>
          </p:cNvPr>
          <p:cNvCxnSpPr>
            <a:cxnSpLocks/>
            <a:endCxn id="9" idx="3"/>
          </p:cNvCxnSpPr>
          <p:nvPr/>
        </p:nvCxnSpPr>
        <p:spPr>
          <a:xfrm rot="16200000" flipV="1">
            <a:off x="4002624" y="3561336"/>
            <a:ext cx="2818059" cy="56649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5D8A91D1-1FFD-0E3A-C860-431B5D27628C}"/>
              </a:ext>
            </a:extLst>
          </p:cNvPr>
          <p:cNvSpPr txBox="1"/>
          <p:nvPr/>
        </p:nvSpPr>
        <p:spPr>
          <a:xfrm>
            <a:off x="5298175" y="3115010"/>
            <a:ext cx="461665" cy="101566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读取得到</a:t>
            </a:r>
          </a:p>
        </p:txBody>
      </p:sp>
      <p:cxnSp>
        <p:nvCxnSpPr>
          <p:cNvPr id="33" name="连接符: 肘形 32">
            <a:extLst>
              <a:ext uri="{FF2B5EF4-FFF2-40B4-BE49-F238E27FC236}">
                <a16:creationId xmlns:a16="http://schemas.microsoft.com/office/drawing/2014/main" id="{91143C36-1582-EB7D-A617-51AB03FD0D71}"/>
              </a:ext>
            </a:extLst>
          </p:cNvPr>
          <p:cNvCxnSpPr>
            <a:cxnSpLocks/>
            <a:stCxn id="11" idx="1"/>
            <a:endCxn id="12" idx="1"/>
          </p:cNvCxnSpPr>
          <p:nvPr/>
        </p:nvCxnSpPr>
        <p:spPr>
          <a:xfrm rot="10800000" flipH="1">
            <a:off x="7407896" y="6171854"/>
            <a:ext cx="225778" cy="349172"/>
          </a:xfrm>
          <a:prstGeom prst="bentConnector3">
            <a:avLst>
              <a:gd name="adj1" fmla="val -147980"/>
            </a:avLst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5342218D-2849-EE3C-4E1B-E70BB1050D50}"/>
              </a:ext>
            </a:extLst>
          </p:cNvPr>
          <p:cNvSpPr txBox="1"/>
          <p:nvPr/>
        </p:nvSpPr>
        <p:spPr>
          <a:xfrm>
            <a:off x="6568078" y="5828528"/>
            <a:ext cx="461665" cy="101566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b="1" dirty="0"/>
              <a:t>读取得到</a:t>
            </a:r>
          </a:p>
        </p:txBody>
      </p:sp>
      <p:cxnSp>
        <p:nvCxnSpPr>
          <p:cNvPr id="42" name="连接符: 肘形 41">
            <a:extLst>
              <a:ext uri="{FF2B5EF4-FFF2-40B4-BE49-F238E27FC236}">
                <a16:creationId xmlns:a16="http://schemas.microsoft.com/office/drawing/2014/main" id="{645EC3E1-25CD-D07E-5329-9A838B6705F7}"/>
              </a:ext>
            </a:extLst>
          </p:cNvPr>
          <p:cNvCxnSpPr>
            <a:cxnSpLocks/>
            <a:stCxn id="13" idx="3"/>
            <a:endCxn id="9" idx="0"/>
          </p:cNvCxnSpPr>
          <p:nvPr/>
        </p:nvCxnSpPr>
        <p:spPr>
          <a:xfrm rot="16200000" flipV="1">
            <a:off x="6100960" y="702855"/>
            <a:ext cx="2489960" cy="5309023"/>
          </a:xfrm>
          <a:prstGeom prst="bentConnector3">
            <a:avLst>
              <a:gd name="adj1" fmla="val 132722"/>
            </a:avLst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EFAEFB91-C615-D5CC-6BBB-C7F2CBBFDAF0}"/>
              </a:ext>
            </a:extLst>
          </p:cNvPr>
          <p:cNvSpPr txBox="1"/>
          <p:nvPr/>
        </p:nvSpPr>
        <p:spPr>
          <a:xfrm>
            <a:off x="9579691" y="1704209"/>
            <a:ext cx="461665" cy="124649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解引用</a:t>
            </a:r>
            <a:r>
              <a:rPr lang="zh-CN" altLang="en-US" b="1" dirty="0"/>
              <a:t>得到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394113D-E582-EC3D-A965-F7E7AB97CCF4}"/>
              </a:ext>
            </a:extLst>
          </p:cNvPr>
          <p:cNvSpPr/>
          <p:nvPr/>
        </p:nvSpPr>
        <p:spPr>
          <a:xfrm>
            <a:off x="6684989" y="1844318"/>
            <a:ext cx="2251692" cy="914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b="1" dirty="0">
                <a:solidFill>
                  <a:schemeClr val="tx1"/>
                </a:solidFill>
              </a:rPr>
              <a:t>*</a:t>
            </a:r>
            <a:r>
              <a:rPr lang="en-US" altLang="zh-CN" dirty="0" err="1">
                <a:solidFill>
                  <a:schemeClr val="tx1"/>
                </a:solidFill>
              </a:rPr>
              <a:t>Ptr</a:t>
            </a:r>
            <a:r>
              <a:rPr lang="en-US" altLang="zh-CN" dirty="0">
                <a:solidFill>
                  <a:schemeClr val="tx1"/>
                </a:solidFill>
              </a:rPr>
              <a:t>) == ‘K’ </a:t>
            </a:r>
            <a:r>
              <a:rPr lang="zh-CN" altLang="en-US" dirty="0">
                <a:solidFill>
                  <a:schemeClr val="tx1"/>
                </a:solidFill>
              </a:rPr>
              <a:t>？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or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b="1" dirty="0">
                <a:solidFill>
                  <a:schemeClr val="tx1"/>
                </a:solidFill>
              </a:rPr>
              <a:t>*</a:t>
            </a:r>
            <a:r>
              <a:rPr lang="en-US" altLang="zh-CN" dirty="0" err="1">
                <a:solidFill>
                  <a:schemeClr val="tx1"/>
                </a:solidFill>
              </a:rPr>
              <a:t>Ptr</a:t>
            </a:r>
            <a:r>
              <a:rPr lang="en-US" altLang="zh-CN" dirty="0">
                <a:solidFill>
                  <a:schemeClr val="tx1"/>
                </a:solidFill>
              </a:rPr>
              <a:t>) == “Kitty”</a:t>
            </a:r>
            <a:r>
              <a:rPr lang="zh-CN" altLang="en-US" dirty="0">
                <a:solidFill>
                  <a:schemeClr val="tx1"/>
                </a:solidFill>
              </a:rPr>
              <a:t>？</a:t>
            </a:r>
          </a:p>
        </p:txBody>
      </p:sp>
      <p:sp>
        <p:nvSpPr>
          <p:cNvPr id="3" name="箭头: 左 2">
            <a:extLst>
              <a:ext uri="{FF2B5EF4-FFF2-40B4-BE49-F238E27FC236}">
                <a16:creationId xmlns:a16="http://schemas.microsoft.com/office/drawing/2014/main" id="{FECCCDCA-EB48-432F-9B63-5F75E06C2A35}"/>
              </a:ext>
            </a:extLst>
          </p:cNvPr>
          <p:cNvSpPr/>
          <p:nvPr/>
        </p:nvSpPr>
        <p:spPr>
          <a:xfrm>
            <a:off x="8916633" y="2059259"/>
            <a:ext cx="614111" cy="413767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31AC9F3-AEAE-6D1D-AB45-C480273471D2}"/>
              </a:ext>
            </a:extLst>
          </p:cNvPr>
          <p:cNvSpPr txBox="1"/>
          <p:nvPr/>
        </p:nvSpPr>
        <p:spPr>
          <a:xfrm>
            <a:off x="5800854" y="1704209"/>
            <a:ext cx="14526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/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3806814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BF32D-EB3D-9307-6EEA-08D42C31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知识祛魅</a:t>
            </a:r>
            <a:r>
              <a:rPr lang="en-US" altLang="zh-CN" dirty="0"/>
              <a:t>——</a:t>
            </a:r>
            <a:r>
              <a:rPr lang="en-US" altLang="zh-CN" dirty="0" err="1"/>
              <a:t>printf</a:t>
            </a:r>
            <a:endParaRPr lang="zh-CN" altLang="en-US" dirty="0"/>
          </a:p>
        </p:txBody>
      </p:sp>
      <p:pic>
        <p:nvPicPr>
          <p:cNvPr id="3078" name="Picture 6" descr="Nerd Nerd Cat GIF">
            <a:extLst>
              <a:ext uri="{FF2B5EF4-FFF2-40B4-BE49-F238E27FC236}">
                <a16:creationId xmlns:a16="http://schemas.microsoft.com/office/drawing/2014/main" id="{5C34DAC3-0A61-DC2F-2CCB-AD8AB7E32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112" y="2921169"/>
            <a:ext cx="3840652" cy="2436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808FBC1-4D2C-8659-0C90-D46DEF61B1DA}"/>
              </a:ext>
            </a:extLst>
          </p:cNvPr>
          <p:cNvSpPr txBox="1"/>
          <p:nvPr/>
        </p:nvSpPr>
        <p:spPr>
          <a:xfrm>
            <a:off x="414066" y="2598003"/>
            <a:ext cx="762224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输出</a:t>
            </a:r>
            <a:r>
              <a:rPr lang="en-US" altLang="zh-CN" sz="3200" dirty="0"/>
              <a:t>int</a:t>
            </a:r>
            <a:r>
              <a:rPr lang="zh-CN" altLang="en-US" sz="3200" dirty="0"/>
              <a:t>、</a:t>
            </a:r>
            <a:r>
              <a:rPr lang="en-US" altLang="zh-CN" sz="3200" dirty="0"/>
              <a:t>float</a:t>
            </a:r>
            <a:r>
              <a:rPr lang="zh-CN" altLang="en-US" sz="3200" dirty="0"/>
              <a:t>、</a:t>
            </a:r>
            <a:r>
              <a:rPr lang="en-US" altLang="zh-CN" sz="3200" dirty="0"/>
              <a:t>char</a:t>
            </a:r>
            <a:r>
              <a:rPr lang="zh-CN" altLang="en-US" sz="3200" dirty="0"/>
              <a:t>等类型时传入的参数是什么含义，输出</a:t>
            </a:r>
            <a:r>
              <a:rPr lang="en-US" altLang="zh-CN" sz="3200" dirty="0"/>
              <a:t>string</a:t>
            </a:r>
            <a:r>
              <a:rPr lang="zh-CN" altLang="en-US" sz="3200" dirty="0"/>
              <a:t>时传入的参数又是什么含义？</a:t>
            </a:r>
            <a:endParaRPr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尝试运行</a:t>
            </a:r>
            <a:r>
              <a:rPr lang="en-US" altLang="zh-CN" sz="3200" dirty="0" err="1"/>
              <a:t>printf</a:t>
            </a:r>
            <a:r>
              <a:rPr lang="en-US" altLang="zh-CN" sz="3200" dirty="0"/>
              <a:t>(“%d,%f,%c”,0x41,0x41,0x41);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尝试运行</a:t>
            </a:r>
            <a:r>
              <a:rPr lang="en-US" altLang="zh-CN" sz="3200" dirty="0"/>
              <a:t>                                               int x=0x00434241;printf(“%</a:t>
            </a:r>
            <a:r>
              <a:rPr lang="en-US" altLang="zh-CN" sz="3200" dirty="0" err="1"/>
              <a:t>s”,&amp;x</a:t>
            </a:r>
            <a:r>
              <a:rPr lang="en-US" altLang="zh-CN" sz="3200" dirty="0"/>
              <a:t>);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104434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zh-CN" sz="4400" b="0" strike="noStrike" spc="-1" dirty="0">
                <a:solidFill>
                  <a:schemeClr val="dk1"/>
                </a:solidFill>
                <a:latin typeface="等线 Light"/>
              </a:rPr>
              <a:t>为何需要指针</a:t>
            </a:r>
            <a:endParaRPr lang="en-US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7" name="矩形 1546"/>
          <p:cNvSpPr/>
          <p:nvPr/>
        </p:nvSpPr>
        <p:spPr>
          <a:xfrm>
            <a:off x="6067080" y="3324600"/>
            <a:ext cx="178200" cy="2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8" name="矩形 1547"/>
          <p:cNvSpPr/>
          <p:nvPr/>
        </p:nvSpPr>
        <p:spPr>
          <a:xfrm>
            <a:off x="6067080" y="3345120"/>
            <a:ext cx="178200" cy="23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1517AF6-77F5-4B28-AC9C-74879B4AEB77}" type="slidenum">
              <a:t>2</a:t>
            </a:fld>
            <a:endParaRPr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FF531D4-23C5-7620-704A-A264D745A76B}"/>
              </a:ext>
            </a:extLst>
          </p:cNvPr>
          <p:cNvSpPr txBox="1"/>
          <p:nvPr/>
        </p:nvSpPr>
        <p:spPr>
          <a:xfrm>
            <a:off x="452228" y="2016325"/>
            <a:ext cx="6557137" cy="40934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swap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a;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a = b;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b = 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= </a:t>
            </a:r>
            <a:r>
              <a:rPr lang="en-US" altLang="zh-CN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114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y = </a:t>
            </a:r>
            <a:r>
              <a:rPr lang="en-US" altLang="zh-CN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514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"Before swap: x=%</a:t>
            </a:r>
            <a:r>
              <a:rPr lang="en-US" altLang="zh-CN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d,y</a:t>
            </a:r>
            <a:r>
              <a:rPr lang="en-US" altLang="zh-CN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=%d</a:t>
            </a:r>
            <a:r>
              <a:rPr lang="en-US" altLang="zh-CN" sz="20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x, y);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swap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(x, y);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"After swap: x=%</a:t>
            </a:r>
            <a:r>
              <a:rPr lang="en-US" altLang="zh-CN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d,y</a:t>
            </a:r>
            <a:r>
              <a:rPr lang="en-US" altLang="zh-CN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=%d</a:t>
            </a:r>
            <a:r>
              <a:rPr lang="en-US" altLang="zh-CN" sz="20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x, y);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B756D0-0585-4274-3E59-7355C45E8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365" y="2926518"/>
            <a:ext cx="2629407" cy="2629407"/>
          </a:xfrm>
          <a:prstGeom prst="rect">
            <a:avLst/>
          </a:prstGeom>
        </p:spPr>
      </p:pic>
      <p:sp>
        <p:nvSpPr>
          <p:cNvPr id="7" name="对话气泡: 圆角矩形 6">
            <a:extLst>
              <a:ext uri="{FF2B5EF4-FFF2-40B4-BE49-F238E27FC236}">
                <a16:creationId xmlns:a16="http://schemas.microsoft.com/office/drawing/2014/main" id="{A0EEA6B0-42EB-E76F-0B27-8E574A5A3C52}"/>
              </a:ext>
            </a:extLst>
          </p:cNvPr>
          <p:cNvSpPr/>
          <p:nvPr/>
        </p:nvSpPr>
        <p:spPr>
          <a:xfrm>
            <a:off x="8692059" y="2242394"/>
            <a:ext cx="2356625" cy="1583473"/>
          </a:xfrm>
          <a:prstGeom prst="wedgeRoundRectCallout">
            <a:avLst>
              <a:gd name="adj1" fmla="val -34082"/>
              <a:gd name="adj2" fmla="val 79871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让我们来实现一个“</a:t>
            </a:r>
            <a:r>
              <a:rPr lang="en-US" altLang="zh-CN" sz="3600" b="1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swap</a:t>
            </a:r>
            <a:r>
              <a:rPr lang="zh-CN" altLang="en-US" sz="3600" b="1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”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BF32D-EB3D-9307-6EEA-08D42C31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知识祛魅</a:t>
            </a:r>
            <a:r>
              <a:rPr lang="en-US" altLang="zh-CN" dirty="0"/>
              <a:t>——</a:t>
            </a:r>
            <a:r>
              <a:rPr lang="zh-CN" altLang="en-US" dirty="0"/>
              <a:t>字符串</a:t>
            </a:r>
          </a:p>
        </p:txBody>
      </p:sp>
      <p:pic>
        <p:nvPicPr>
          <p:cNvPr id="1028" name="Picture 4" descr="ASCILL Values | csolve">
            <a:extLst>
              <a:ext uri="{FF2B5EF4-FFF2-40B4-BE49-F238E27FC236}">
                <a16:creationId xmlns:a16="http://schemas.microsoft.com/office/drawing/2014/main" id="{FEACCF0D-F6AD-334C-9A36-FA015FCFB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760" y="1933736"/>
            <a:ext cx="5372100" cy="435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iT 邦幫忙::一起幫忙解決難題，拯救IT 人的一天">
            <a:extLst>
              <a:ext uri="{FF2B5EF4-FFF2-40B4-BE49-F238E27FC236}">
                <a16:creationId xmlns:a16="http://schemas.microsoft.com/office/drawing/2014/main" id="{2695FB7E-0AD2-5A64-F144-3E19F19ABE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50"/>
          <a:stretch/>
        </p:blipFill>
        <p:spPr bwMode="auto">
          <a:xfrm>
            <a:off x="1404686" y="2350780"/>
            <a:ext cx="3157689" cy="3518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06282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45F81-A55B-1732-8068-5353D28DB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知识祛魅</a:t>
            </a:r>
            <a:r>
              <a:rPr lang="en-US" altLang="zh-CN" dirty="0"/>
              <a:t>——</a:t>
            </a:r>
            <a:r>
              <a:rPr lang="zh-CN" altLang="en-US" dirty="0"/>
              <a:t>字符串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8D7ECBF-7BB9-66D6-7048-C2CBA8C34409}"/>
              </a:ext>
            </a:extLst>
          </p:cNvPr>
          <p:cNvPicPr>
            <a:picLocks noGrp="1" noChangeAspect="1"/>
          </p:cNvPicPr>
          <p:nvPr>
            <p:ph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34" y="3429000"/>
            <a:ext cx="9875731" cy="2630045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1846BAD-D143-75FD-B76A-46026BA7E8A9}"/>
              </a:ext>
            </a:extLst>
          </p:cNvPr>
          <p:cNvSpPr txBox="1"/>
          <p:nvPr/>
        </p:nvSpPr>
        <p:spPr>
          <a:xfrm>
            <a:off x="1899978" y="1896791"/>
            <a:ext cx="839204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/>
              <a:t>数据类型是一种抽象，表示对位值的解读方式</a:t>
            </a:r>
            <a:endParaRPr lang="en-US" altLang="zh-CN" sz="3200" dirty="0"/>
          </a:p>
          <a:p>
            <a:pPr algn="ctr"/>
            <a:r>
              <a:rPr lang="zh-CN" altLang="en-US" sz="3200" b="1" dirty="0">
                <a:highlight>
                  <a:srgbClr val="FFFF00"/>
                </a:highlight>
              </a:rPr>
              <a:t>一切数据皆位值</a:t>
            </a:r>
          </a:p>
        </p:txBody>
      </p:sp>
    </p:spTree>
    <p:extLst>
      <p:ext uri="{BB962C8B-B14F-4D97-AF65-F5344CB8AC3E}">
        <p14:creationId xmlns:p14="http://schemas.microsoft.com/office/powerpoint/2010/main" val="36381384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45F81-A55B-1732-8068-5353D28DB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知识祛魅</a:t>
            </a:r>
            <a:r>
              <a:rPr lang="en-US" altLang="zh-CN" dirty="0"/>
              <a:t>——</a:t>
            </a:r>
            <a:r>
              <a:rPr lang="zh-CN" altLang="en-US" dirty="0"/>
              <a:t>字符串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1846BAD-D143-75FD-B76A-46026BA7E8A9}"/>
              </a:ext>
            </a:extLst>
          </p:cNvPr>
          <p:cNvSpPr txBox="1"/>
          <p:nvPr/>
        </p:nvSpPr>
        <p:spPr>
          <a:xfrm>
            <a:off x="247435" y="1887166"/>
            <a:ext cx="11697130" cy="3697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/>
              <a:t>思考题🤔</a:t>
            </a:r>
            <a:endParaRPr lang="en-US" altLang="zh-CN" sz="32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/>
              <a:t>对于最大长度为</a:t>
            </a:r>
            <a:r>
              <a:rPr lang="en-US" altLang="zh-CN" sz="3200" dirty="0"/>
              <a:t>10</a:t>
            </a:r>
            <a:r>
              <a:rPr lang="zh-CN" altLang="en-US" sz="3200" dirty="0"/>
              <a:t>的字符串，需要至少多大的字符串数组</a:t>
            </a:r>
            <a:endParaRPr lang="en-US" altLang="zh-CN" sz="32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/>
              <a:t>当你修改字符串时不慎将末位设为非零                                  再输出该字符串会发生什么</a:t>
            </a:r>
            <a:endParaRPr lang="en-US" altLang="zh-CN" sz="32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/>
              <a:t>课后了解字符串的各种输入方式，了解如何安全地使用字符串</a:t>
            </a:r>
          </a:p>
        </p:txBody>
      </p:sp>
    </p:spTree>
    <p:extLst>
      <p:ext uri="{BB962C8B-B14F-4D97-AF65-F5344CB8AC3E}">
        <p14:creationId xmlns:p14="http://schemas.microsoft.com/office/powerpoint/2010/main" val="34707895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loads of guns shooting (green screen)">
            <a:extLst>
              <a:ext uri="{FF2B5EF4-FFF2-40B4-BE49-F238E27FC236}">
                <a16:creationId xmlns:a16="http://schemas.microsoft.com/office/drawing/2014/main" id="{792A2FF9-DF54-7424-9B51-19B9FF85F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34FD11"/>
              </a:clrFrom>
              <a:clrTo>
                <a:srgbClr val="34FD1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4818" y="1422383"/>
            <a:ext cx="3567319" cy="2006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82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 dirty="0">
                <a:solidFill>
                  <a:srgbClr val="000000"/>
                </a:solidFill>
                <a:latin typeface="Arial"/>
              </a:rPr>
              <a:t>指针使用——解引用符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</a:rPr>
              <a:t>*</a:t>
            </a:r>
          </a:p>
        </p:txBody>
      </p:sp>
      <p:pic>
        <p:nvPicPr>
          <p:cNvPr id="1585" name="图片 1584"/>
          <p:cNvPicPr/>
          <p:nvPr/>
        </p:nvPicPr>
        <p:blipFill>
          <a:blip r:embed="rId4">
            <a:biLevel thresh="25000"/>
          </a:blip>
          <a:stretch/>
        </p:blipFill>
        <p:spPr>
          <a:xfrm>
            <a:off x="8753105" y="1814412"/>
            <a:ext cx="2241997" cy="971814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60"/>
          </p:nvPr>
        </p:nvSpPr>
        <p:spPr/>
        <p:txBody>
          <a:bodyPr/>
          <a:lstStyle/>
          <a:p>
            <a:fld id="{BB4A6CB8-F55F-4D23-B2A2-7A6955B6600D}" type="slidenum">
              <a:t>23</a:t>
            </a:fld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4AE274E-1FA7-A6A3-2B3D-74F7CE81F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193" y="3722888"/>
            <a:ext cx="2356625" cy="235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60745AC-1203-E4B4-0A9F-CF50521DB1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1296" y="4228593"/>
            <a:ext cx="2629407" cy="2629407"/>
          </a:xfrm>
          <a:prstGeom prst="rect">
            <a:avLst/>
          </a:prstGeom>
        </p:spPr>
      </p:pic>
      <p:sp>
        <p:nvSpPr>
          <p:cNvPr id="5" name="对话气泡: 圆角矩形 4">
            <a:extLst>
              <a:ext uri="{FF2B5EF4-FFF2-40B4-BE49-F238E27FC236}">
                <a16:creationId xmlns:a16="http://schemas.microsoft.com/office/drawing/2014/main" id="{E4A1F67B-7D49-499D-38F3-C3A54717A25E}"/>
              </a:ext>
            </a:extLst>
          </p:cNvPr>
          <p:cNvSpPr/>
          <p:nvPr/>
        </p:nvSpPr>
        <p:spPr>
          <a:xfrm>
            <a:off x="6463990" y="3544469"/>
            <a:ext cx="2356625" cy="1583473"/>
          </a:xfrm>
          <a:prstGeom prst="wedgeRoundRectCallout">
            <a:avLst>
              <a:gd name="adj1" fmla="val -34082"/>
              <a:gd name="adj2" fmla="val 79871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这是怎么辉石呢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1873661-8088-7C7E-A022-C3BD3EB3282C}"/>
              </a:ext>
            </a:extLst>
          </p:cNvPr>
          <p:cNvSpPr txBox="1"/>
          <p:nvPr/>
        </p:nvSpPr>
        <p:spPr>
          <a:xfrm>
            <a:off x="745343" y="1974703"/>
            <a:ext cx="610241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num = </a:t>
            </a:r>
            <a:r>
              <a:rPr lang="en-US" altLang="zh-CN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0x12345678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intPtr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en-US" altLang="zh-C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*)&amp;num;</a:t>
            </a:r>
          </a:p>
          <a:p>
            <a:r>
              <a:rPr lang="en-US" altLang="zh-C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*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charPtr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en-US" altLang="zh-C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*)&amp;num;</a:t>
            </a:r>
          </a:p>
          <a:p>
            <a:r>
              <a:rPr lang="en-US" altLang="zh-C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short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shortPtr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en-US" altLang="zh-C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short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*)&amp;num;</a:t>
            </a:r>
          </a:p>
          <a:p>
            <a:r>
              <a:rPr lang="en-US" altLang="zh-CN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intPtr</a:t>
            </a:r>
            <a:r>
              <a:rPr lang="en-US" altLang="zh-C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:%x</a:t>
            </a:r>
            <a:r>
              <a:rPr lang="en-US" altLang="zh-CN" sz="24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intPtr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charPtr</a:t>
            </a:r>
            <a:r>
              <a:rPr lang="en-US" altLang="zh-C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:%x</a:t>
            </a:r>
            <a:r>
              <a:rPr lang="en-US" altLang="zh-CN" sz="24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charPtr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shortPtr</a:t>
            </a:r>
            <a:r>
              <a:rPr lang="en-US" altLang="zh-C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:%x</a:t>
            </a:r>
            <a:r>
              <a:rPr lang="en-US" altLang="zh-CN" sz="24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shortPtr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PlaceHolder 1"/>
          <p:cNvSpPr>
            <a:spLocks noGrp="1"/>
          </p:cNvSpPr>
          <p:nvPr>
            <p:ph type="title"/>
          </p:nvPr>
        </p:nvSpPr>
        <p:spPr>
          <a:xfrm>
            <a:off x="239400" y="446040"/>
            <a:ext cx="10512720" cy="668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指针使用——指针赋值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3"/>
          </p:nvPr>
        </p:nvSpPr>
        <p:spPr/>
        <p:txBody>
          <a:bodyPr/>
          <a:lstStyle/>
          <a:p>
            <a:fld id="{56B3C9D8-0364-479F-84DF-6E40FFAA9613}" type="slidenum">
              <a:t>24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E000763-94B5-F6A3-F197-464FB8A6A4C3}"/>
              </a:ext>
            </a:extLst>
          </p:cNvPr>
          <p:cNvSpPr txBox="1"/>
          <p:nvPr/>
        </p:nvSpPr>
        <p:spPr>
          <a:xfrm>
            <a:off x="364865" y="2126399"/>
            <a:ext cx="1146226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x=</a:t>
            </a:r>
            <a:r>
              <a:rPr lang="en-US" altLang="zh-CN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114514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altLang="zh-CN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=&amp;x; </a:t>
            </a:r>
            <a:r>
              <a:rPr lang="en-US" altLang="zh-CN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修改</a:t>
            </a:r>
            <a:r>
              <a:rPr lang="en-US" altLang="zh-CN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zh-CN" alt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指向的地址</a:t>
            </a:r>
            <a:endParaRPr lang="zh-CN" alt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8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"x:[%d] *</a:t>
            </a:r>
            <a:r>
              <a:rPr lang="en-US" altLang="zh-CN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:[%d]</a:t>
            </a:r>
            <a:r>
              <a:rPr lang="en-US" altLang="zh-CN" sz="28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altLang="zh-CN" sz="2800" b="0" dirty="0" err="1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zh-CN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,x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,*</a:t>
            </a:r>
            <a:r>
              <a:rPr lang="en-US" altLang="zh-CN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//x:[114514] *</a:t>
            </a:r>
            <a:r>
              <a:rPr lang="en-US" altLang="zh-CN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:[114514]</a:t>
            </a:r>
            <a:endParaRPr lang="en-US" altLang="zh-CN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1919810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修改</a:t>
            </a:r>
            <a:r>
              <a:rPr lang="en-US" altLang="zh-CN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zh-CN" alt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指向的地址的值</a:t>
            </a:r>
            <a:endParaRPr lang="zh-CN" alt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8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"x:[%d] *</a:t>
            </a:r>
            <a:r>
              <a:rPr lang="en-US" altLang="zh-CN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:[%d]</a:t>
            </a:r>
            <a:r>
              <a:rPr lang="en-US" altLang="zh-CN" sz="28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altLang="zh-CN" sz="2800" b="0" dirty="0" err="1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zh-CN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,x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,*</a:t>
            </a:r>
            <a:r>
              <a:rPr lang="en-US" altLang="zh-CN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//x:[1919810] *</a:t>
            </a:r>
            <a:r>
              <a:rPr lang="en-US" altLang="zh-CN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:[1919810]</a:t>
            </a:r>
            <a:endParaRPr lang="en-US" altLang="zh-CN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指针使用——指针的算数运算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92" name="图片 1591"/>
          <p:cNvPicPr/>
          <p:nvPr/>
        </p:nvPicPr>
        <p:blipFill>
          <a:blip r:embed="rId2"/>
          <a:stretch/>
        </p:blipFill>
        <p:spPr>
          <a:xfrm>
            <a:off x="180000" y="2160000"/>
            <a:ext cx="1977840" cy="523080"/>
          </a:xfrm>
          <a:prstGeom prst="rect">
            <a:avLst/>
          </a:prstGeom>
          <a:ln w="0">
            <a:noFill/>
          </a:ln>
        </p:spPr>
      </p:pic>
      <p:pic>
        <p:nvPicPr>
          <p:cNvPr id="1593" name="图片 1592"/>
          <p:cNvPicPr/>
          <p:nvPr/>
        </p:nvPicPr>
        <p:blipFill>
          <a:blip r:embed="rId3"/>
          <a:stretch/>
        </p:blipFill>
        <p:spPr>
          <a:xfrm>
            <a:off x="61560" y="2559600"/>
            <a:ext cx="12189600" cy="858240"/>
          </a:xfrm>
          <a:prstGeom prst="rect">
            <a:avLst/>
          </a:prstGeom>
          <a:ln w="0">
            <a:noFill/>
          </a:ln>
        </p:spPr>
      </p:pic>
      <p:pic>
        <p:nvPicPr>
          <p:cNvPr id="1594" name="图片 1593"/>
          <p:cNvPicPr/>
          <p:nvPr/>
        </p:nvPicPr>
        <p:blipFill>
          <a:blip r:embed="rId4"/>
          <a:stretch/>
        </p:blipFill>
        <p:spPr>
          <a:xfrm>
            <a:off x="166680" y="3470400"/>
            <a:ext cx="2891160" cy="487440"/>
          </a:xfrm>
          <a:prstGeom prst="rect">
            <a:avLst/>
          </a:prstGeom>
          <a:ln w="0">
            <a:noFill/>
          </a:ln>
        </p:spPr>
      </p:pic>
      <p:pic>
        <p:nvPicPr>
          <p:cNvPr id="1595" name="图片 1594"/>
          <p:cNvPicPr/>
          <p:nvPr/>
        </p:nvPicPr>
        <p:blipFill>
          <a:blip r:embed="rId5"/>
          <a:stretch/>
        </p:blipFill>
        <p:spPr>
          <a:xfrm>
            <a:off x="48240" y="3960000"/>
            <a:ext cx="12189600" cy="845640"/>
          </a:xfrm>
          <a:prstGeom prst="rect">
            <a:avLst/>
          </a:prstGeom>
          <a:ln w="0">
            <a:noFill/>
          </a:ln>
        </p:spPr>
      </p:pic>
      <p:sp>
        <p:nvSpPr>
          <p:cNvPr id="1596" name="矩形 1595"/>
          <p:cNvSpPr/>
          <p:nvPr/>
        </p:nvSpPr>
        <p:spPr>
          <a:xfrm>
            <a:off x="360000" y="5040000"/>
            <a:ext cx="11157840" cy="12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zh-CN" sz="2100" b="0" strike="noStrike" spc="-1">
                <a:solidFill>
                  <a:srgbClr val="000000"/>
                </a:solidFill>
                <a:latin typeface="Arial"/>
                <a:ea typeface="DejaVu Sans"/>
              </a:rPr>
              <a:t>若</a:t>
            </a:r>
            <a:r>
              <a:rPr lang="en-US" sz="2100" b="0" strike="noStrike" spc="-1">
                <a:solidFill>
                  <a:srgbClr val="000000"/>
                </a:solidFill>
                <a:latin typeface="Arial"/>
                <a:ea typeface="DejaVu Sans"/>
              </a:rPr>
              <a:t>p</a:t>
            </a:r>
            <a:r>
              <a:rPr lang="zh-CN" sz="2100" b="0" strike="noStrike" spc="-1">
                <a:solidFill>
                  <a:srgbClr val="000000"/>
                </a:solidFill>
                <a:latin typeface="Arial"/>
                <a:ea typeface="DejaVu Sans"/>
              </a:rPr>
              <a:t>的类型为</a:t>
            </a:r>
            <a:r>
              <a:rPr lang="en-US" sz="2100" b="0" strike="noStrike" spc="-1">
                <a:solidFill>
                  <a:srgbClr val="000000"/>
                </a:solidFill>
                <a:latin typeface="Arial"/>
                <a:ea typeface="DejaVu Sans"/>
              </a:rPr>
              <a:t>int**</a:t>
            </a:r>
            <a:r>
              <a:rPr lang="zh-CN" sz="2100" b="0" strike="noStrike" spc="-1">
                <a:solidFill>
                  <a:srgbClr val="000000"/>
                </a:solidFill>
                <a:latin typeface="Arial"/>
                <a:ea typeface="DejaVu Sans"/>
              </a:rPr>
              <a:t>，则</a:t>
            </a:r>
            <a:r>
              <a:rPr lang="en-US" sz="2100" b="0" strike="noStrike" spc="-1">
                <a:solidFill>
                  <a:srgbClr val="000000"/>
                </a:solidFill>
                <a:latin typeface="Arial"/>
                <a:ea typeface="DejaVu Sans"/>
              </a:rPr>
              <a:t>Type</a:t>
            </a:r>
            <a:r>
              <a:rPr lang="zh-CN" sz="2100" b="0" strike="noStrike" spc="-1">
                <a:solidFill>
                  <a:srgbClr val="000000"/>
                </a:solidFill>
                <a:latin typeface="Arial"/>
                <a:ea typeface="DejaVu Sans"/>
              </a:rPr>
              <a:t>为</a:t>
            </a:r>
            <a:r>
              <a:rPr lang="en-US" sz="2100" b="0" strike="noStrike" spc="-1">
                <a:solidFill>
                  <a:srgbClr val="000000"/>
                </a:solidFill>
                <a:latin typeface="Arial"/>
                <a:ea typeface="DejaVu Sans"/>
              </a:rPr>
              <a:t>int*</a:t>
            </a:r>
            <a:endParaRPr lang="en-US" sz="21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zh-CN" sz="2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DejaVu Sans"/>
              </a:rPr>
              <a:t>此处类型转换仅助于理解，事实上</a:t>
            </a:r>
            <a:r>
              <a:rPr lang="en-US" sz="2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DejaVu Sans"/>
              </a:rPr>
              <a:t>unsigned</a:t>
            </a:r>
            <a:r>
              <a:rPr lang="zh-CN" sz="2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DejaVu Sans"/>
              </a:rPr>
              <a:t>和</a:t>
            </a:r>
            <a:r>
              <a:rPr lang="en-US" sz="2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DejaVu Sans"/>
              </a:rPr>
              <a:t>signed</a:t>
            </a:r>
            <a:r>
              <a:rPr lang="zh-CN" sz="2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DejaVu Sans"/>
              </a:rPr>
              <a:t>类型在大部分标准中无法容纳多数为八字节的指针，在实际执行过程中，这些运算发生了什么需要查阅具体标准</a:t>
            </a:r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2"/>
          </p:nvPr>
        </p:nvSpPr>
        <p:spPr/>
        <p:txBody>
          <a:bodyPr/>
          <a:lstStyle/>
          <a:p>
            <a:fld id="{64482716-83EA-4F59-B328-D72EAB4F8A18}" type="slidenum"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PlaceHolder 1"/>
          <p:cNvSpPr>
            <a:spLocks noGrp="1"/>
          </p:cNvSpPr>
          <p:nvPr>
            <p:ph type="title"/>
          </p:nvPr>
        </p:nvSpPr>
        <p:spPr>
          <a:xfrm>
            <a:off x="239400" y="446040"/>
            <a:ext cx="10512720" cy="668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指针使用——指针的算数运算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2"/>
          </p:nvPr>
        </p:nvSpPr>
        <p:spPr/>
        <p:txBody>
          <a:bodyPr/>
          <a:lstStyle/>
          <a:p>
            <a:fld id="{D5ED7E55-951C-4855-940A-4B0176A52A76}" type="slidenum">
              <a:t>26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3710C97-5EED-632E-E0A7-FA5087746887}"/>
              </a:ext>
            </a:extLst>
          </p:cNvPr>
          <p:cNvSpPr txBox="1"/>
          <p:nvPr/>
        </p:nvSpPr>
        <p:spPr>
          <a:xfrm>
            <a:off x="839640" y="2667145"/>
            <a:ext cx="1051272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]={</a:t>
            </a:r>
            <a:r>
              <a:rPr lang="en-US" altLang="zh-CN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US" altLang="zh-CN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*p=&amp;</a:t>
            </a:r>
            <a:r>
              <a:rPr lang="en-US" altLang="zh-CN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sz="3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"%x %x</a:t>
            </a:r>
            <a:r>
              <a:rPr lang="en-US" altLang="zh-CN" sz="32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,p,p+</a:t>
            </a:r>
            <a:r>
              <a:rPr lang="en-US" altLang="zh-CN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3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ffffd7f0 ffffd7fc</a:t>
            </a:r>
            <a:endParaRPr lang="en-US" altLang="zh-CN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*p1=&amp;</a:t>
            </a:r>
            <a:r>
              <a:rPr lang="en-US" altLang="zh-CN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],*p2=&amp;</a:t>
            </a:r>
            <a:r>
              <a:rPr lang="en-US" altLang="zh-CN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sz="3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"%d %d</a:t>
            </a:r>
            <a:r>
              <a:rPr lang="en-US" altLang="zh-CN" sz="32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,p1-p2,p2-p1);</a:t>
            </a:r>
            <a:r>
              <a:rPr lang="en-US" altLang="zh-CN" sz="3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//-4 4</a:t>
            </a:r>
            <a:endParaRPr lang="en-US" altLang="zh-CN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b="0" strike="noStrike" spc="-1" dirty="0">
                <a:solidFill>
                  <a:srgbClr val="000000"/>
                </a:solidFill>
                <a:latin typeface="Arial"/>
              </a:rPr>
              <a:t>指针与数组——访问一维数组的指针行为</a:t>
            </a:r>
            <a:endParaRPr lang="en-US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7"/>
          </p:nvPr>
        </p:nvSpPr>
        <p:spPr/>
        <p:txBody>
          <a:bodyPr/>
          <a:lstStyle/>
          <a:p>
            <a:fld id="{074A3101-C78C-4EDA-8BD4-AC5A8A482D8B}" type="slidenum">
              <a:t>27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C5ED197-851E-B866-12F5-1C4D90B77487}"/>
              </a:ext>
            </a:extLst>
          </p:cNvPr>
          <p:cNvSpPr txBox="1"/>
          <p:nvPr/>
        </p:nvSpPr>
        <p:spPr>
          <a:xfrm>
            <a:off x="2010438" y="2744998"/>
            <a:ext cx="697064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zh-CN" sz="3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altLang="zh-CN" sz="3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pt-BR" altLang="zh-CN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]={</a:t>
            </a:r>
            <a:r>
              <a:rPr lang="pt-BR" altLang="zh-CN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altLang="zh-CN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altLang="zh-CN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altLang="zh-CN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altLang="zh-CN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pt-BR" altLang="zh-CN" sz="3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*ptr = a;</a:t>
            </a:r>
          </a:p>
          <a:p>
            <a:r>
              <a:rPr lang="pt-BR" altLang="zh-CN" sz="3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altLang="zh-CN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"%d %d</a:t>
            </a:r>
            <a:r>
              <a:rPr lang="pt-BR" altLang="zh-CN" sz="36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pt-BR" altLang="zh-CN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,*(ptr+</a:t>
            </a:r>
            <a:r>
              <a:rPr lang="pt-BR" altLang="zh-CN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pt-BR" altLang="zh-CN" sz="3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pt-BR" altLang="zh-CN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]);</a:t>
            </a:r>
            <a:r>
              <a:rPr lang="pt-BR" altLang="zh-CN" sz="3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//2 2</a:t>
            </a:r>
            <a:endParaRPr lang="pt-BR" altLang="zh-CN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is nerdy cat : r/countablepixels">
            <a:extLst>
              <a:ext uri="{FF2B5EF4-FFF2-40B4-BE49-F238E27FC236}">
                <a16:creationId xmlns:a16="http://schemas.microsoft.com/office/drawing/2014/main" id="{E0485267-8F78-A74F-796E-7AE022C91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9900" y="2736699"/>
            <a:ext cx="3390900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0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指针与数组——访问二维数组的指针行为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0" name="PlaceHolder 2"/>
          <p:cNvSpPr>
            <a:spLocks noGrp="1"/>
          </p:cNvSpPr>
          <p:nvPr>
            <p:ph/>
          </p:nvPr>
        </p:nvSpPr>
        <p:spPr>
          <a:xfrm>
            <a:off x="838080" y="1834662"/>
            <a:ext cx="10512720" cy="4339338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Arial"/>
              </a:rPr>
              <a:t>那么有没有一种可能，上一段代码中的运算实际等价？</a:t>
            </a:r>
            <a:endParaRPr lang="en-US" altLang="zh-CN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altLang="zh-CN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800" spc="-1" dirty="0">
                <a:solidFill>
                  <a:srgbClr val="000000"/>
                </a:solidFill>
                <a:latin typeface="Arial"/>
              </a:rPr>
              <a:t>事实的确如此！</a:t>
            </a:r>
            <a:endParaRPr lang="en-US" altLang="zh-CN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altLang="zh-CN" sz="2800" b="0" strike="noStrike" spc="-1" dirty="0">
                <a:solidFill>
                  <a:srgbClr val="000000"/>
                </a:solidFill>
                <a:latin typeface="Arial"/>
              </a:rPr>
              <a:t>[]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Arial"/>
              </a:rPr>
              <a:t>运算符</a:t>
            </a:r>
            <a:r>
              <a:rPr lang="zh-CN" altLang="en-US" sz="2800" spc="-1" dirty="0">
                <a:solidFill>
                  <a:srgbClr val="000000"/>
                </a:solidFill>
                <a:latin typeface="Arial"/>
              </a:rPr>
              <a:t>是一种后缀运算符</a:t>
            </a:r>
            <a:endParaRPr lang="en-US" altLang="zh-CN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Arial"/>
              </a:rPr>
              <a:t>执行指针运算</a:t>
            </a:r>
            <a:endParaRPr lang="en-US" altLang="zh-CN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altLang="zh-CN" sz="2800" b="0" strike="noStrike" spc="-1" dirty="0">
                <a:solidFill>
                  <a:srgbClr val="000000"/>
                </a:solidFill>
                <a:latin typeface="Arial"/>
              </a:rPr>
              <a:t>array[index]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Arial"/>
              </a:rPr>
              <a:t>等价于*（</a:t>
            </a:r>
            <a:r>
              <a:rPr lang="en-US" altLang="zh-CN" sz="2800" b="0" strike="noStrike" spc="-1" dirty="0">
                <a:solidFill>
                  <a:srgbClr val="000000"/>
                </a:solidFill>
                <a:latin typeface="Arial"/>
              </a:rPr>
              <a:t>array + index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Arial"/>
              </a:rPr>
              <a:t>）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9"/>
          </p:nvPr>
        </p:nvSpPr>
        <p:spPr/>
        <p:txBody>
          <a:bodyPr/>
          <a:lstStyle/>
          <a:p>
            <a:fld id="{B6813497-4C4D-43DC-9734-46CD272B9EA5}" type="slidenum"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06046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指针与数组——访问二维数组的指针行为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0" name="PlaceHolder 2"/>
          <p:cNvSpPr>
            <a:spLocks noGrp="1"/>
          </p:cNvSpPr>
          <p:nvPr>
            <p:ph/>
          </p:nvPr>
        </p:nvSpPr>
        <p:spPr>
          <a:xfrm>
            <a:off x="838080" y="3821040"/>
            <a:ext cx="10512720" cy="2352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定义数组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int array[3][3]</a:t>
            </a: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如何访问（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2</a:t>
            </a: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，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1</a:t>
            </a: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）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处的元素？</a:t>
            </a:r>
            <a:endParaRPr lang="en-US" altLang="zh-CN" sz="2000" spc="-1" dirty="0">
              <a:solidFill>
                <a:srgbClr val="000000"/>
              </a:solidFill>
              <a:latin typeface="Arial"/>
            </a:endParaRPr>
          </a:p>
          <a:p>
            <a:pPr marL="774900" indent="-342900">
              <a:lnSpc>
                <a:spcPct val="100000"/>
              </a:lnSpc>
              <a:spcBef>
                <a:spcPts val="1417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spc="-1" dirty="0">
                <a:solidFill>
                  <a:srgbClr val="000000"/>
                </a:solidFill>
                <a:latin typeface="Arial"/>
              </a:rPr>
              <a:t>a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</a:rPr>
              <a:t>rray[2][1]</a:t>
            </a:r>
          </a:p>
          <a:p>
            <a:pPr marL="774900" indent="-342900">
              <a:lnSpc>
                <a:spcPct val="100000"/>
              </a:lnSpc>
              <a:spcBef>
                <a:spcPts val="1417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Arial"/>
              </a:rPr>
              <a:t>*(*(array+2)+1)</a:t>
            </a:r>
          </a:p>
          <a:p>
            <a:pPr marL="774900" indent="-342900">
              <a:lnSpc>
                <a:spcPct val="100000"/>
              </a:lnSpc>
              <a:spcBef>
                <a:spcPts val="1417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spc="-1" dirty="0">
                <a:solidFill>
                  <a:srgbClr val="000000"/>
                </a:solidFill>
                <a:latin typeface="Arial"/>
              </a:rPr>
              <a:t>int *</a:t>
            </a:r>
            <a:r>
              <a:rPr lang="en-US" sz="2000" spc="-1" dirty="0" err="1">
                <a:solidFill>
                  <a:srgbClr val="000000"/>
                </a:solidFill>
                <a:latin typeface="Arial"/>
              </a:rPr>
              <a:t>ptr</a:t>
            </a:r>
            <a:r>
              <a:rPr lang="en-US" sz="2000" spc="-1" dirty="0">
                <a:solidFill>
                  <a:srgbClr val="000000"/>
                </a:solidFill>
                <a:latin typeface="Arial"/>
              </a:rPr>
              <a:t>=(int *)array;*(ptr+2*3+1);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11" name="图片 1610"/>
          <p:cNvPicPr/>
          <p:nvPr/>
        </p:nvPicPr>
        <p:blipFill>
          <a:blip r:embed="rId2"/>
          <a:stretch/>
        </p:blipFill>
        <p:spPr>
          <a:xfrm>
            <a:off x="3060000" y="1825560"/>
            <a:ext cx="5961600" cy="215172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129"/>
          </p:nvPr>
        </p:nvSpPr>
        <p:spPr/>
        <p:txBody>
          <a:bodyPr/>
          <a:lstStyle/>
          <a:p>
            <a:fld id="{B6813497-4C4D-43DC-9734-46CD272B9EA5}" type="slidenum"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chemeClr val="dk1"/>
                </a:solidFill>
                <a:latin typeface="等线 Light"/>
              </a:rPr>
              <a:t>为何需要指针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2800" b="0" strike="noStrike" spc="-1" dirty="0">
                <a:solidFill>
                  <a:schemeClr val="dk1"/>
                </a:solidFill>
                <a:latin typeface="等线"/>
              </a:rPr>
              <a:t>很遗憾，这段代码并没有得到期望的结果，运行后我们得到：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Arial"/>
              </a:rPr>
              <a:t>怎么辉石呢？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3BF8BF75-4341-4147-8962-40F39E76386F}" type="slidenum">
              <a:t>3</a:t>
            </a:fld>
            <a:endParaRPr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590AC0A-3504-C234-3572-51CCB282F5F0}"/>
              </a:ext>
            </a:extLst>
          </p:cNvPr>
          <p:cNvSpPr txBox="1"/>
          <p:nvPr/>
        </p:nvSpPr>
        <p:spPr>
          <a:xfrm>
            <a:off x="1356140" y="2490553"/>
            <a:ext cx="6557137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Before swap: x=114,y=514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After swap: x=114,y=514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C984ACA-8C9E-ADAE-592F-88C9622C5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758" y="3999780"/>
            <a:ext cx="2491705" cy="2354662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指针与数组——访问二维数组的指针行为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0" name="PlaceHolder 2"/>
          <p:cNvSpPr>
            <a:spLocks noGrp="1"/>
          </p:cNvSpPr>
          <p:nvPr>
            <p:ph/>
          </p:nvPr>
        </p:nvSpPr>
        <p:spPr>
          <a:xfrm>
            <a:off x="838080" y="3821040"/>
            <a:ext cx="10512720" cy="2352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思考题🤔</a:t>
            </a:r>
            <a:endParaRPr lang="en-US" altLang="zh-CN" sz="2000" spc="-1" dirty="0">
              <a:solidFill>
                <a:srgbClr val="000000"/>
              </a:solidFill>
              <a:latin typeface="Arial"/>
            </a:endParaRPr>
          </a:p>
          <a:p>
            <a:pPr marL="774900" indent="-342900">
              <a:lnSpc>
                <a:spcPct val="100000"/>
              </a:lnSpc>
              <a:spcBef>
                <a:spcPts val="1417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在此二维数组中，数组名</a:t>
            </a:r>
            <a:r>
              <a:rPr lang="en-US" altLang="zh-CN" sz="2000" spc="-1" dirty="0">
                <a:solidFill>
                  <a:srgbClr val="000000"/>
                </a:solidFill>
                <a:latin typeface="Arial"/>
              </a:rPr>
              <a:t>array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依旧被解释为指向首元素的指针，那指针类型是</a:t>
            </a:r>
            <a:r>
              <a:rPr lang="en-US" altLang="zh-CN" sz="2000" spc="-1" dirty="0">
                <a:solidFill>
                  <a:srgbClr val="000000"/>
                </a:solidFill>
                <a:latin typeface="Arial"/>
              </a:rPr>
              <a:t>int*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吗？是</a:t>
            </a:r>
            <a:r>
              <a:rPr lang="en-US" altLang="zh-CN" sz="2000" spc="-1" dirty="0">
                <a:solidFill>
                  <a:srgbClr val="000000"/>
                </a:solidFill>
                <a:latin typeface="Arial"/>
              </a:rPr>
              <a:t>int**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吗？</a:t>
            </a:r>
            <a:endParaRPr lang="en-US" altLang="zh-CN" sz="2000" spc="-1" dirty="0">
              <a:solidFill>
                <a:srgbClr val="000000"/>
              </a:solidFill>
              <a:latin typeface="Arial"/>
            </a:endParaRPr>
          </a:p>
          <a:p>
            <a:pPr marL="774900" indent="-342900">
              <a:lnSpc>
                <a:spcPct val="100000"/>
              </a:lnSpc>
              <a:spcBef>
                <a:spcPts val="1417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如果</a:t>
            </a:r>
            <a:r>
              <a:rPr lang="en-US" sz="2000" spc="-1" dirty="0">
                <a:solidFill>
                  <a:srgbClr val="000000"/>
                </a:solidFill>
                <a:latin typeface="Arial"/>
              </a:rPr>
              <a:t>[]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本质上是一种后缀运算符，你能建立他与指针运算之间的联系吗？</a:t>
            </a:r>
            <a:endParaRPr lang="en-US" altLang="zh-CN" sz="2000" spc="-1" dirty="0">
              <a:solidFill>
                <a:srgbClr val="000000"/>
              </a:solidFill>
              <a:latin typeface="Arial"/>
            </a:endParaRPr>
          </a:p>
          <a:p>
            <a:pPr marL="774900" indent="-342900">
              <a:lnSpc>
                <a:spcPct val="100000"/>
              </a:lnSpc>
              <a:spcBef>
                <a:spcPts val="1417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已知后缀运算符的优先级是最高的，你能解释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*p[2]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的含义吗？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11" name="图片 1610"/>
          <p:cNvPicPr/>
          <p:nvPr/>
        </p:nvPicPr>
        <p:blipFill>
          <a:blip r:embed="rId2"/>
          <a:stretch/>
        </p:blipFill>
        <p:spPr>
          <a:xfrm>
            <a:off x="3060000" y="1825560"/>
            <a:ext cx="5961600" cy="215172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129"/>
          </p:nvPr>
        </p:nvSpPr>
        <p:spPr/>
        <p:txBody>
          <a:bodyPr/>
          <a:lstStyle/>
          <a:p>
            <a:fld id="{B6813497-4C4D-43DC-9734-46CD272B9EA5}" type="slidenum"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880237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指针与数组——访问二维数组的指针行为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0" name="PlaceHolder 2"/>
          <p:cNvSpPr>
            <a:spLocks noGrp="1"/>
          </p:cNvSpPr>
          <p:nvPr>
            <p:ph/>
          </p:nvPr>
        </p:nvSpPr>
        <p:spPr>
          <a:xfrm>
            <a:off x="838080" y="1834662"/>
            <a:ext cx="7074997" cy="4339338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800" spc="-1" dirty="0">
                <a:solidFill>
                  <a:srgbClr val="000000"/>
                </a:solidFill>
                <a:latin typeface="Arial"/>
              </a:rPr>
              <a:t>指向确定大小数组的指针</a:t>
            </a:r>
            <a:endParaRPr lang="en-US" altLang="zh-CN" sz="2800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定义：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 Type (*</a:t>
            </a:r>
            <a:r>
              <a:rPr lang="en-US" altLang="zh-CN" sz="2000" b="0" strike="noStrike" spc="-1" dirty="0" err="1">
                <a:solidFill>
                  <a:srgbClr val="000000"/>
                </a:solidFill>
                <a:latin typeface="Arial"/>
              </a:rPr>
              <a:t>ptr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)[M]  </a:t>
            </a: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（注意此处的括号，与指针的数组做区分，强制类型转换时，</a:t>
            </a:r>
            <a:r>
              <a:rPr lang="en-US" altLang="zh-CN" sz="2000" spc="-1" dirty="0">
                <a:solidFill>
                  <a:srgbClr val="000000"/>
                </a:solidFill>
                <a:latin typeface="Arial"/>
              </a:rPr>
              <a:t>(Type(*)[M])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）</a:t>
            </a:r>
            <a:endParaRPr lang="en-US" altLang="zh-CN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解释：</a:t>
            </a:r>
            <a:r>
              <a:rPr lang="zh-CN" altLang="zh-CN" sz="2000" b="0" strike="noStrike" spc="-1" dirty="0">
                <a:solidFill>
                  <a:srgbClr val="000000"/>
                </a:solidFill>
                <a:latin typeface="Arial"/>
              </a:rPr>
              <a:t>指该指针指向的空间区域分布着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M</a:t>
            </a:r>
            <a:r>
              <a:rPr lang="zh-CN" altLang="zh-CN" sz="2000" b="0" strike="noStrike" spc="-1" dirty="0">
                <a:solidFill>
                  <a:srgbClr val="000000"/>
                </a:solidFill>
                <a:latin typeface="Arial"/>
              </a:rPr>
              <a:t>个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Type</a:t>
            </a:r>
            <a:r>
              <a:rPr lang="zh-CN" altLang="zh-CN" sz="2000" b="0" strike="noStrike" spc="-1" dirty="0">
                <a:solidFill>
                  <a:srgbClr val="000000"/>
                </a:solidFill>
                <a:latin typeface="Arial"/>
              </a:rPr>
              <a:t>类型数据</a:t>
            </a:r>
            <a:endParaRPr lang="en-US" altLang="zh-CN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417"/>
              </a:spcBef>
              <a:tabLst>
                <a:tab pos="0" algn="l"/>
              </a:tabLst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特性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：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ptr+1==(Type *)((</a:t>
            </a:r>
            <a:r>
              <a:rPr lang="en-US" altLang="zh-CN" sz="2000" b="0" strike="noStrike" spc="-1" dirty="0" err="1">
                <a:solidFill>
                  <a:srgbClr val="000000"/>
                </a:solidFill>
                <a:latin typeface="Arial"/>
              </a:rPr>
              <a:t>uintptr_t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)</a:t>
            </a:r>
            <a:r>
              <a:rPr lang="en-US" altLang="zh-CN" sz="2000" b="0" strike="noStrike" spc="-1" dirty="0" err="1">
                <a:solidFill>
                  <a:srgbClr val="000000"/>
                </a:solidFill>
                <a:latin typeface="Arial"/>
              </a:rPr>
              <a:t>ptr+M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*</a:t>
            </a:r>
            <a:r>
              <a:rPr lang="en-US" altLang="zh-CN" sz="2000" b="0" strike="noStrike" spc="-1" dirty="0" err="1">
                <a:solidFill>
                  <a:srgbClr val="000000"/>
                </a:solidFill>
                <a:latin typeface="Arial"/>
              </a:rPr>
              <a:t>sizeof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(Type))</a:t>
            </a: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（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zh-CN" sz="2000" b="0" strike="noStrike" spc="-1" dirty="0" err="1">
                <a:solidFill>
                  <a:srgbClr val="000000"/>
                </a:solidFill>
                <a:latin typeface="Arial"/>
              </a:rPr>
              <a:t>uintptr_t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：存储指针地址的无符号整数类型）</a:t>
            </a:r>
            <a:endParaRPr lang="en-US" altLang="zh-CN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同理，对于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Type *</a:t>
            </a:r>
            <a:r>
              <a:rPr lang="en-US" altLang="zh-CN" sz="2000" b="0" strike="noStrike" spc="-1" dirty="0" err="1">
                <a:solidFill>
                  <a:srgbClr val="000000"/>
                </a:solidFill>
                <a:latin typeface="Arial"/>
              </a:rPr>
              <a:t>ptr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[N][M]</a:t>
            </a: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ptr+1==(Type *)((</a:t>
            </a:r>
            <a:r>
              <a:rPr lang="en-US" altLang="zh-CN" sz="2000" b="0" strike="noStrike" spc="-1" dirty="0" err="1">
                <a:solidFill>
                  <a:srgbClr val="000000"/>
                </a:solidFill>
                <a:latin typeface="Arial"/>
              </a:rPr>
              <a:t>uintptr_t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)</a:t>
            </a:r>
            <a:r>
              <a:rPr lang="en-US" altLang="zh-CN" sz="2000" b="0" strike="noStrike" spc="-1" dirty="0" err="1">
                <a:solidFill>
                  <a:srgbClr val="000000"/>
                </a:solidFill>
                <a:latin typeface="Arial"/>
              </a:rPr>
              <a:t>ptr+N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*M*</a:t>
            </a:r>
            <a:r>
              <a:rPr lang="en-US" altLang="zh-CN" sz="2000" b="0" strike="noStrike" spc="-1" dirty="0" err="1">
                <a:solidFill>
                  <a:srgbClr val="000000"/>
                </a:solidFill>
                <a:latin typeface="Arial"/>
              </a:rPr>
              <a:t>sizeof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(Type))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9"/>
          </p:nvPr>
        </p:nvSpPr>
        <p:spPr/>
        <p:txBody>
          <a:bodyPr/>
          <a:lstStyle/>
          <a:p>
            <a:fld id="{B6813497-4C4D-43DC-9734-46CD272B9EA5}" type="slidenum">
              <a:t>31</a:t>
            </a:fld>
            <a:endParaRPr/>
          </a:p>
        </p:txBody>
      </p:sp>
      <p:pic>
        <p:nvPicPr>
          <p:cNvPr id="1026" name="Picture 2" descr="This nerdy cat : r/countablepixels">
            <a:extLst>
              <a:ext uri="{FF2B5EF4-FFF2-40B4-BE49-F238E27FC236}">
                <a16:creationId xmlns:a16="http://schemas.microsoft.com/office/drawing/2014/main" id="{E0485267-8F78-A74F-796E-7AE022C91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9900" y="2718288"/>
            <a:ext cx="3390900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6072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指针与数组——访问二维数组的指针行为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0" name="PlaceHolder 2"/>
          <p:cNvSpPr>
            <a:spLocks noGrp="1"/>
          </p:cNvSpPr>
          <p:nvPr>
            <p:ph/>
          </p:nvPr>
        </p:nvSpPr>
        <p:spPr>
          <a:xfrm>
            <a:off x="838080" y="1834662"/>
            <a:ext cx="7074997" cy="4339338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800" spc="-1" dirty="0">
                <a:solidFill>
                  <a:srgbClr val="000000"/>
                </a:solidFill>
                <a:latin typeface="Arial"/>
              </a:rPr>
              <a:t>指向不定大小数组的指针</a:t>
            </a:r>
            <a:endParaRPr lang="en-US" altLang="zh-CN" sz="2800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定义：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 Type (*</a:t>
            </a:r>
            <a:r>
              <a:rPr lang="en-US" altLang="zh-CN" sz="2000" b="0" strike="noStrike" spc="-1" dirty="0" err="1">
                <a:solidFill>
                  <a:srgbClr val="000000"/>
                </a:solidFill>
                <a:latin typeface="Arial"/>
              </a:rPr>
              <a:t>ptr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)[]  </a:t>
            </a: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解释：</a:t>
            </a:r>
            <a:r>
              <a:rPr lang="zh-CN" altLang="zh-CN" sz="2000" b="0" strike="noStrike" spc="-1" dirty="0">
                <a:solidFill>
                  <a:srgbClr val="000000"/>
                </a:solidFill>
                <a:latin typeface="Arial"/>
              </a:rPr>
              <a:t>指该指针指向的空间区域分布着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若干个</a:t>
            </a:r>
            <a:r>
              <a:rPr lang="zh-CN" altLang="zh-CN" sz="2000" b="0" strike="noStrike" spc="-1" dirty="0">
                <a:solidFill>
                  <a:srgbClr val="000000"/>
                </a:solidFill>
                <a:latin typeface="Arial"/>
              </a:rPr>
              <a:t>个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Type</a:t>
            </a:r>
            <a:r>
              <a:rPr lang="zh-CN" altLang="zh-CN" sz="2000" b="0" strike="noStrike" spc="-1" dirty="0">
                <a:solidFill>
                  <a:srgbClr val="000000"/>
                </a:solidFill>
                <a:latin typeface="Arial"/>
              </a:rPr>
              <a:t>类型数据</a:t>
            </a:r>
            <a:endParaRPr lang="en-US" altLang="zh-CN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417"/>
              </a:spcBef>
              <a:tabLst>
                <a:tab pos="0" algn="l"/>
              </a:tabLst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特性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</a:rPr>
              <a:t>：</a:t>
            </a: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与整数做加法属于未定义行为</a:t>
            </a:r>
            <a:endParaRPr lang="en-US" altLang="zh-CN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9"/>
          </p:nvPr>
        </p:nvSpPr>
        <p:spPr/>
        <p:txBody>
          <a:bodyPr/>
          <a:lstStyle/>
          <a:p>
            <a:fld id="{B6813497-4C4D-43DC-9734-46CD272B9EA5}" type="slidenum">
              <a:t>32</a:t>
            </a:fld>
            <a:endParaRPr/>
          </a:p>
        </p:txBody>
      </p:sp>
      <p:pic>
        <p:nvPicPr>
          <p:cNvPr id="1026" name="Picture 2" descr="This nerdy cat : r/countablepixels">
            <a:extLst>
              <a:ext uri="{FF2B5EF4-FFF2-40B4-BE49-F238E27FC236}">
                <a16:creationId xmlns:a16="http://schemas.microsoft.com/office/drawing/2014/main" id="{E0485267-8F78-A74F-796E-7AE022C91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9900" y="2718288"/>
            <a:ext cx="3390900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9790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指针与数组——访问二维数组的指针行为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>
              <a:lnSpc>
                <a:spcPct val="100000"/>
              </a:lnSpc>
              <a:spcBef>
                <a:spcPts val="1417"/>
              </a:spcBef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在学会新的定义方式后，我们可以定义出更折磨人的指针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Arial"/>
              </a:rPr>
              <a:t>🤓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int (*(*(*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fp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[10])[][5])(char **))[2];</a:t>
            </a: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800" spc="-1" dirty="0">
                <a:solidFill>
                  <a:srgbClr val="000000"/>
                </a:solidFill>
                <a:latin typeface="Arial"/>
              </a:rPr>
              <a:t>哦，老天，你能解释这个指针吗？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8"/>
          </p:nvPr>
        </p:nvSpPr>
        <p:spPr/>
        <p:txBody>
          <a:bodyPr/>
          <a:lstStyle/>
          <a:p>
            <a:fld id="{FFA3E237-5327-44FE-8589-34061BB00BB1}" type="slidenum">
              <a:t>33</a:t>
            </a:fld>
            <a:endParaRPr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E02E77D-C354-DF46-ACAF-D834038F9FF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4067820" y="3673745"/>
            <a:ext cx="2855880" cy="215100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11926511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指针与数组——访问二维数组的指针行为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思考题🤔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108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tabLst>
                <a:tab pos="0" algn="l"/>
              </a:tabLst>
            </a:pPr>
            <a:r>
              <a:rPr lang="en-US" altLang="zh-CN" sz="2800" b="0" strike="noStrike" spc="-1" dirty="0">
                <a:solidFill>
                  <a:srgbClr val="000000"/>
                </a:solidFill>
                <a:latin typeface="Arial"/>
              </a:rPr>
              <a:t>   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定义数组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int a[3][4][5];	</a:t>
            </a:r>
          </a:p>
          <a:p>
            <a:pPr marL="432000" lvl="8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a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被解释为什么，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a[1]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被解释为什么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,a[1][2]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被解释为什么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lvl="4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给出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a[2][3][3]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的等价指针访问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lvl="1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如何定义一个指向数组的指针的数组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8"/>
          </p:nvPr>
        </p:nvSpPr>
        <p:spPr/>
        <p:txBody>
          <a:bodyPr/>
          <a:lstStyle/>
          <a:p>
            <a:fld id="{FFA3E237-5327-44FE-8589-34061BB00BB1}" type="slidenum"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指针与数组——二者的不同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虽然数组名常常被解释为指针，但是其本身并不是指针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首先它不能被修改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其次将其作为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sizeof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的参数时，返回的是数组所占空间大小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1"/>
          </p:nvPr>
        </p:nvSpPr>
        <p:spPr/>
        <p:txBody>
          <a:bodyPr/>
          <a:lstStyle/>
          <a:p>
            <a:fld id="{3DBACE32-63D2-480B-8112-D669FE36C0D7}" type="slidenum">
              <a:t>35</a:t>
            </a:fld>
            <a:endParaRPr/>
          </a:p>
        </p:txBody>
      </p:sp>
      <p:pic>
        <p:nvPicPr>
          <p:cNvPr id="2050" name="Picture 2" descr="Nerd Cat Blank Template - Imgflip">
            <a:extLst>
              <a:ext uri="{FF2B5EF4-FFF2-40B4-BE49-F238E27FC236}">
                <a16:creationId xmlns:a16="http://schemas.microsoft.com/office/drawing/2014/main" id="{16AC9E58-959A-E5CC-3431-15A02BBDF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5880" y="3728500"/>
            <a:ext cx="3669200" cy="2990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特殊的指针类型——</a:t>
            </a: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void*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75"/>
          </p:nvPr>
        </p:nvSpPr>
        <p:spPr/>
        <p:txBody>
          <a:bodyPr/>
          <a:lstStyle/>
          <a:p>
            <a:fld id="{29CE543B-6722-4472-997C-8F8956BC2909}" type="slidenum">
              <a:t>36</a:t>
            </a:fld>
            <a:endParaRPr/>
          </a:p>
        </p:txBody>
      </p:sp>
      <p:pic>
        <p:nvPicPr>
          <p:cNvPr id="5122" name="Picture 2" descr="Like a pointer | Notepad++ Community">
            <a:extLst>
              <a:ext uri="{FF2B5EF4-FFF2-40B4-BE49-F238E27FC236}">
                <a16:creationId xmlns:a16="http://schemas.microsoft.com/office/drawing/2014/main" id="{B52F3C68-F331-7FF4-3E1A-59FA7C3ED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6432" y="1784749"/>
            <a:ext cx="4799135" cy="4694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指针使用——指针的隐式类型转换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与数字运算不同，指针中极少出现隐式类型转换</a:t>
            </a:r>
            <a:endParaRPr lang="en-US" altLang="zh-CN" sz="2800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一般仅有任意类型指针会被隐式转换为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void*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类型指针</a:t>
            </a:r>
            <a:endParaRPr lang="en-US" altLang="zh-CN" sz="2800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仅有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void*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满足该性质，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void**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等就不行</a:t>
            </a:r>
            <a:endParaRPr lang="en-US" altLang="zh-CN" sz="2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altLang="en-US" sz="2800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</a:rPr>
              <a:t>如此危险原始容易出错的特性，自然只有写</a:t>
            </a:r>
            <a:r>
              <a:rPr lang="en-US" altLang="zh-CN" sz="2800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</a:rPr>
              <a:t>C</a:t>
            </a:r>
            <a:r>
              <a:rPr lang="zh-CN" altLang="en-US" sz="2800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</a:rPr>
              <a:t>的能享受🤓</a:t>
            </a:r>
            <a:endParaRPr lang="en-US" sz="2800" b="0" strike="noStrike" spc="-1" dirty="0">
              <a:solidFill>
                <a:srgbClr val="FF0000"/>
              </a:solidFill>
              <a:highlight>
                <a:srgbClr val="FFFF00"/>
              </a:highlight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9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22" name="图片 1621"/>
          <p:cNvPicPr/>
          <p:nvPr/>
        </p:nvPicPr>
        <p:blipFill>
          <a:blip r:embed="rId2"/>
          <a:stretch/>
        </p:blipFill>
        <p:spPr>
          <a:xfrm>
            <a:off x="866520" y="3699180"/>
            <a:ext cx="4629240" cy="256608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66"/>
          </p:nvPr>
        </p:nvSpPr>
        <p:spPr/>
        <p:txBody>
          <a:bodyPr/>
          <a:lstStyle/>
          <a:p>
            <a:fld id="{5248FC11-2D4A-4805-A5BD-5E3F7EE053C7}" type="slidenum">
              <a:t>37</a:t>
            </a:fld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10233A-DA35-27FE-5A2F-264FF9F878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7814" y="4049269"/>
            <a:ext cx="3574597" cy="20313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Arial" panose="020B0604020202020204" pitchFamily="34" charset="0"/>
                <a:ea typeface="ui-sans-serif"/>
              </a:rPr>
              <a:t>在</a:t>
            </a: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Arial" panose="020B0604020202020204" pitchFamily="34" charset="0"/>
                <a:ea typeface="ui-sans-serif"/>
              </a:rPr>
              <a:t>C++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Arial" panose="020B0604020202020204" pitchFamily="34" charset="0"/>
                <a:ea typeface="ui-sans-serif"/>
              </a:rPr>
              <a:t>中，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Arial Unicode MS"/>
                <a:ea typeface="ui-monospace"/>
              </a:rPr>
              <a:t>void*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ea typeface="ui-sans-serif"/>
              </a:rPr>
              <a:t>指针不能隐式转换为其他类型的指针，例如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Arial Unicode MS"/>
                <a:ea typeface="ui-monospace"/>
              </a:rPr>
              <a:t>char*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ea typeface="ui-sans-serif"/>
              </a:rPr>
              <a:t>。这是因为C++是一种强类型语言，它要求在进行指针类型转换时必须显式地进行类型转换，以确保类型安全。这种设计的目的是为了减少潜在的错误和不安全的操作。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Arial" panose="020B0604020202020204" pitchFamily="34" charset="0"/>
                <a:ea typeface="ui-sans-serif"/>
              </a:rPr>
              <a:t>在</a:t>
            </a: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Arial" panose="020B0604020202020204" pitchFamily="34" charset="0"/>
                <a:ea typeface="ui-sans-serif"/>
              </a:rPr>
              <a:t>C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Arial" panose="020B0604020202020204" pitchFamily="34" charset="0"/>
                <a:ea typeface="ui-sans-serif"/>
              </a:rPr>
              <a:t>中，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Arial Unicode MS"/>
                <a:ea typeface="ui-monospace"/>
              </a:rPr>
              <a:t>void*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ea typeface="ui-sans-serif"/>
              </a:rPr>
              <a:t>指针可以隐式转换为任何其他类型的指针，而不需要显式的类型转换。这种灵活性在某些情况下可能会导致错误，因为编译器不会检查转换的安全性。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ABC048-638A-E705-E2B1-DD669B4436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7"/>
          <a:stretch/>
        </p:blipFill>
        <p:spPr>
          <a:xfrm>
            <a:off x="9162411" y="3775849"/>
            <a:ext cx="1906022" cy="2578163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PlaceHolder 1"/>
          <p:cNvSpPr>
            <a:spLocks noGrp="1"/>
          </p:cNvSpPr>
          <p:nvPr>
            <p:ph type="title"/>
          </p:nvPr>
        </p:nvSpPr>
        <p:spPr>
          <a:xfrm>
            <a:off x="239400" y="446040"/>
            <a:ext cx="10512720" cy="668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指针的使用——指针的显式转换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1673778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指针指向的是地址，指针的类型决定了解读以该地址开头的一段空间的方式。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altLang="zh-CN" sz="2400" spc="-1" dirty="0">
                <a:solidFill>
                  <a:srgbClr val="000000"/>
                </a:solidFill>
                <a:latin typeface="Arial"/>
              </a:rPr>
              <a:t>C</a:t>
            </a:r>
            <a:r>
              <a:rPr lang="zh-CN" altLang="en-US" sz="2400" spc="-1" dirty="0">
                <a:solidFill>
                  <a:srgbClr val="000000"/>
                </a:solidFill>
                <a:latin typeface="Arial"/>
              </a:rPr>
              <a:t>语言</a:t>
            </a: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指针之间的显式类型转换</a:t>
            </a:r>
            <a:r>
              <a:rPr lang="zh-CN" altLang="en-US" sz="2400" b="0" strike="noStrike" spc="-1" dirty="0">
                <a:solidFill>
                  <a:srgbClr val="000000"/>
                </a:solidFill>
                <a:latin typeface="Arial"/>
              </a:rPr>
              <a:t>几乎</a:t>
            </a: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没有任何限制，但是转换得到的指针可能会引发</a:t>
            </a:r>
            <a:r>
              <a:rPr lang="zh-CN" sz="2400" b="0" strike="noStrike" spc="-1" dirty="0">
                <a:solidFill>
                  <a:srgbClr val="FF0000"/>
                </a:solidFill>
                <a:highlight>
                  <a:srgbClr val="FFFF00"/>
                </a:highlight>
                <a:latin typeface="Arial"/>
              </a:rPr>
              <a:t>错误</a:t>
            </a:r>
            <a:r>
              <a:rPr lang="zh-CN" altLang="en-US" sz="2400" spc="-1" dirty="0">
                <a:solidFill>
                  <a:srgbClr val="000000"/>
                </a:solidFill>
                <a:latin typeface="Arial"/>
              </a:rPr>
              <a:t>。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8"/>
          </p:nvPr>
        </p:nvSpPr>
        <p:spPr/>
        <p:txBody>
          <a:bodyPr/>
          <a:lstStyle/>
          <a:p>
            <a:fld id="{1DBA2E14-BEC0-404A-89C2-766751A7D9CF}" type="slidenum">
              <a:t>38</a:t>
            </a:fld>
            <a:endParaRPr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32E4714-2E09-C0E5-3B7E-C528928090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669" y="3847757"/>
            <a:ext cx="5323931" cy="2661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C874E1D-5BD4-3BD3-D08D-67C67CA39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8768" y="3847756"/>
            <a:ext cx="5323932" cy="266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5C6BE12-393C-6BCE-718B-6BF82FC43053}"/>
              </a:ext>
            </a:extLst>
          </p:cNvPr>
          <p:cNvSpPr txBox="1"/>
          <p:nvPr/>
        </p:nvSpPr>
        <p:spPr>
          <a:xfrm>
            <a:off x="3570743" y="4495801"/>
            <a:ext cx="20313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b="1" dirty="0"/>
              <a:t>指向常量的指针</a:t>
            </a:r>
            <a:endParaRPr lang="en-US" altLang="zh-CN" b="1" dirty="0"/>
          </a:p>
          <a:p>
            <a:pPr algn="r"/>
            <a:r>
              <a:rPr lang="zh-CN" altLang="en-US" b="1" dirty="0"/>
              <a:t>转换为</a:t>
            </a:r>
            <a:endParaRPr lang="en-US" altLang="zh-CN" b="1" dirty="0"/>
          </a:p>
          <a:p>
            <a:pPr algn="r"/>
            <a:r>
              <a:rPr lang="zh-CN" altLang="en-US" b="1" dirty="0"/>
              <a:t>指向非常量的指针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55CB926-714B-FB7D-C922-FDF6A6F9AD08}"/>
              </a:ext>
            </a:extLst>
          </p:cNvPr>
          <p:cNvSpPr txBox="1"/>
          <p:nvPr/>
        </p:nvSpPr>
        <p:spPr>
          <a:xfrm>
            <a:off x="6578291" y="4502046"/>
            <a:ext cx="20313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指向短类型的指针</a:t>
            </a:r>
            <a:endParaRPr lang="en-US" altLang="zh-CN" b="1" dirty="0"/>
          </a:p>
          <a:p>
            <a:r>
              <a:rPr lang="zh-CN" altLang="en-US" b="1" dirty="0"/>
              <a:t>转换为</a:t>
            </a:r>
            <a:endParaRPr lang="en-US" altLang="zh-CN" b="1" dirty="0"/>
          </a:p>
          <a:p>
            <a:r>
              <a:rPr lang="zh-CN" altLang="en-US" b="1" dirty="0"/>
              <a:t>指向长类型的指针</a:t>
            </a:r>
          </a:p>
        </p:txBody>
      </p:sp>
      <p:pic>
        <p:nvPicPr>
          <p:cNvPr id="6148" name="Picture 4" descr="Explosion GIFs - Get the best gif on GIFER">
            <a:extLst>
              <a:ext uri="{FF2B5EF4-FFF2-40B4-BE49-F238E27FC236}">
                <a16:creationId xmlns:a16="http://schemas.microsoft.com/office/drawing/2014/main" id="{1C97508D-EC59-5180-977D-B8888AB68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364" y="2355954"/>
            <a:ext cx="2258895" cy="3185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CFF74A2-358F-DCAC-006F-8536145444F3}"/>
              </a:ext>
            </a:extLst>
          </p:cNvPr>
          <p:cNvSpPr txBox="1"/>
          <p:nvPr/>
        </p:nvSpPr>
        <p:spPr>
          <a:xfrm>
            <a:off x="2608809" y="5407935"/>
            <a:ext cx="29738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b="1" dirty="0"/>
              <a:t>Const Int x=114514;</a:t>
            </a:r>
          </a:p>
          <a:p>
            <a:pPr algn="r"/>
            <a:r>
              <a:rPr lang="en-US" altLang="zh-CN" b="1" dirty="0"/>
              <a:t>Int *const ptr1=&amp;x;</a:t>
            </a:r>
          </a:p>
          <a:p>
            <a:pPr algn="r"/>
            <a:r>
              <a:rPr lang="en-US" altLang="zh-CN" b="1" dirty="0"/>
              <a:t>Int * ptr2=(int *const)ptr1;</a:t>
            </a:r>
          </a:p>
          <a:p>
            <a:pPr algn="r"/>
            <a:r>
              <a:rPr lang="en-US" altLang="zh-CN" b="1" dirty="0"/>
              <a:t>*ptr2=1919810</a:t>
            </a:r>
            <a:endParaRPr lang="zh-CN" altLang="en-US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7860AF-9BB7-4777-7AAD-1EFFE81CFF08}"/>
              </a:ext>
            </a:extLst>
          </p:cNvPr>
          <p:cNvSpPr txBox="1"/>
          <p:nvPr/>
        </p:nvSpPr>
        <p:spPr>
          <a:xfrm>
            <a:off x="6628669" y="5407936"/>
            <a:ext cx="37433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int x=114514;</a:t>
            </a:r>
          </a:p>
          <a:p>
            <a:r>
              <a:rPr lang="en-US" altLang="zh-CN" b="1" dirty="0"/>
              <a:t>int *ptr1=&amp;x;</a:t>
            </a:r>
          </a:p>
          <a:p>
            <a:r>
              <a:rPr lang="en-US" altLang="zh-CN" b="1" dirty="0"/>
              <a:t>long </a:t>
            </a:r>
            <a:r>
              <a:rPr lang="en-US" altLang="zh-CN" b="1" dirty="0" err="1"/>
              <a:t>long</a:t>
            </a:r>
            <a:r>
              <a:rPr lang="en-US" altLang="zh-CN" b="1" dirty="0"/>
              <a:t> *ptr2=(long long*)ptr1;</a:t>
            </a:r>
          </a:p>
          <a:p>
            <a:r>
              <a:rPr lang="en-US" altLang="zh-CN" b="1" dirty="0"/>
              <a:t>*ptr2=19198101919810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PlaceHolder 1"/>
          <p:cNvSpPr>
            <a:spLocks noGrp="1"/>
          </p:cNvSpPr>
          <p:nvPr>
            <p:ph type="title"/>
          </p:nvPr>
        </p:nvSpPr>
        <p:spPr>
          <a:xfrm>
            <a:off x="239400" y="446040"/>
            <a:ext cx="10512720" cy="668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指针的使用——指针的显式转换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2800" b="0" strike="noStrike" spc="-1">
                <a:solidFill>
                  <a:srgbClr val="000000"/>
                </a:solidFill>
                <a:latin typeface="Arial"/>
              </a:rPr>
              <a:t>快来试一试你的编译器有没有爆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warning</a:t>
            </a:r>
            <a:r>
              <a:rPr lang="zh-CN" sz="2800" b="0" strike="noStrike" spc="-1">
                <a:solidFill>
                  <a:srgbClr val="000000"/>
                </a:solidFill>
                <a:latin typeface="Arial"/>
              </a:rPr>
              <a:t>吧，反正我的没有💔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1"/>
          </p:nvPr>
        </p:nvSpPr>
        <p:spPr/>
        <p:txBody>
          <a:bodyPr/>
          <a:lstStyle/>
          <a:p>
            <a:fld id="{F96221DA-F419-4831-B8F2-ECC9E706BBF4}" type="slidenum">
              <a:t>39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CF934D9-DE74-46C1-76B0-DF1159E0052D}"/>
              </a:ext>
            </a:extLst>
          </p:cNvPr>
          <p:cNvSpPr txBox="1"/>
          <p:nvPr/>
        </p:nvSpPr>
        <p:spPr>
          <a:xfrm>
            <a:off x="1258955" y="2090172"/>
            <a:ext cx="777902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= </a:t>
            </a:r>
            <a:r>
              <a:rPr lang="en-US" altLang="zh-CN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114514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short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 = </a:t>
            </a:r>
            <a:r>
              <a:rPr lang="en-US" altLang="zh-CN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0x114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altLang="zh-CN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ptr_int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altLang="zh-CN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*)&amp;x;</a:t>
            </a:r>
          </a:p>
          <a:p>
            <a:r>
              <a:rPr lang="en-US" altLang="zh-CN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altLang="zh-CN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ptr_long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altLang="zh-CN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*)&amp;y;</a:t>
            </a:r>
          </a:p>
          <a:p>
            <a:r>
              <a:rPr lang="en-US" altLang="zh-CN" sz="28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"%x</a:t>
            </a:r>
            <a:r>
              <a:rPr lang="en-US" altLang="zh-CN" sz="28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*</a:t>
            </a:r>
            <a:r>
              <a:rPr lang="en-US" altLang="zh-CN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ptr_long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altLang="zh-CN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bf520114</a:t>
            </a:r>
            <a:endParaRPr lang="en-US" altLang="zh-CN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ptr_int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191980</a:t>
            </a:r>
            <a:r>
              <a:rPr lang="en-US" altLang="zh-CN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UB</a:t>
            </a:r>
            <a:endParaRPr lang="en-US" altLang="zh-CN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235AFC-3175-7A09-F124-9B69F74BF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救世阿，指针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F35C24-A475-C7D4-9C5F-FE94AC32B6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18"/>
          <a:stretch/>
        </p:blipFill>
        <p:spPr bwMode="auto">
          <a:xfrm>
            <a:off x="1260458" y="1825560"/>
            <a:ext cx="8470604" cy="4348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CB5F398-FE58-CBFC-C114-E9BADCD0B1C3}"/>
              </a:ext>
            </a:extLst>
          </p:cNvPr>
          <p:cNvSpPr txBox="1"/>
          <p:nvPr/>
        </p:nvSpPr>
        <p:spPr>
          <a:xfrm rot="1984784">
            <a:off x="4283124" y="3017871"/>
            <a:ext cx="120989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char *</a:t>
            </a:r>
            <a:r>
              <a:rPr lang="en-US" altLang="zh-CN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ptr</a:t>
            </a:r>
            <a:endParaRPr lang="zh-CN" altLang="en-US" dirty="0">
              <a:latin typeface="Segoe UI Black" panose="020B0A02040204020203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730AFC1-29F2-CE81-6F23-20E45BB0CD1C}"/>
              </a:ext>
            </a:extLst>
          </p:cNvPr>
          <p:cNvSpPr txBox="1"/>
          <p:nvPr/>
        </p:nvSpPr>
        <p:spPr>
          <a:xfrm>
            <a:off x="4984897" y="3732246"/>
            <a:ext cx="71975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FFFF</a:t>
            </a:r>
          </a:p>
          <a:p>
            <a:r>
              <a:rPr lang="en-US" altLang="zh-CN" b="1" dirty="0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D7F0</a:t>
            </a:r>
            <a:endParaRPr lang="zh-CN" altLang="en-US" b="1" dirty="0"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A3C433B-8782-A53F-6D67-DDBE6710E9F5}"/>
              </a:ext>
            </a:extLst>
          </p:cNvPr>
          <p:cNvSpPr txBox="1"/>
          <p:nvPr/>
        </p:nvSpPr>
        <p:spPr>
          <a:xfrm rot="1309761">
            <a:off x="4109587" y="3440966"/>
            <a:ext cx="120989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Int *</a:t>
            </a:r>
            <a:r>
              <a:rPr lang="en-US" altLang="zh-CN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ptr</a:t>
            </a:r>
            <a:endParaRPr lang="zh-CN" altLang="en-US" dirty="0">
              <a:latin typeface="Segoe UI Black" panose="020B0A02040204020203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2C473ED-6CA7-DE48-3206-420BC41CB936}"/>
              </a:ext>
            </a:extLst>
          </p:cNvPr>
          <p:cNvSpPr txBox="1"/>
          <p:nvPr/>
        </p:nvSpPr>
        <p:spPr>
          <a:xfrm rot="16767394">
            <a:off x="4888872" y="2683622"/>
            <a:ext cx="130115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float *</a:t>
            </a:r>
            <a:r>
              <a:rPr lang="en-US" altLang="zh-CN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ptr</a:t>
            </a:r>
            <a:endParaRPr lang="zh-CN" altLang="en-US" dirty="0">
              <a:latin typeface="Segoe UI Black" panose="020B0A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CE9C9EF-2366-38F6-EDE0-0430123C1FDE}"/>
              </a:ext>
            </a:extLst>
          </p:cNvPr>
          <p:cNvSpPr txBox="1"/>
          <p:nvPr/>
        </p:nvSpPr>
        <p:spPr>
          <a:xfrm rot="19652305">
            <a:off x="6131624" y="3085670"/>
            <a:ext cx="120989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void *</a:t>
            </a:r>
            <a:r>
              <a:rPr lang="en-US" altLang="zh-CN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ptr</a:t>
            </a:r>
            <a:endParaRPr lang="zh-CN" altLang="en-US" dirty="0">
              <a:latin typeface="Segoe UI Black" panose="020B0A02040204020203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0AFEDD8-7B92-48D0-6F54-ED011B9B59BB}"/>
              </a:ext>
            </a:extLst>
          </p:cNvPr>
          <p:cNvSpPr txBox="1"/>
          <p:nvPr/>
        </p:nvSpPr>
        <p:spPr>
          <a:xfrm rot="18238595">
            <a:off x="4059425" y="4843567"/>
            <a:ext cx="120989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Int **</a:t>
            </a:r>
            <a:r>
              <a:rPr lang="en-US" altLang="zh-CN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ptr</a:t>
            </a:r>
            <a:endParaRPr lang="zh-CN" altLang="en-US" dirty="0">
              <a:latin typeface="Segoe UI Black" panose="020B0A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C45307-7400-DDC5-8747-189F2BC086C1}"/>
              </a:ext>
            </a:extLst>
          </p:cNvPr>
          <p:cNvSpPr txBox="1"/>
          <p:nvPr/>
        </p:nvSpPr>
        <p:spPr>
          <a:xfrm rot="871682">
            <a:off x="5808587" y="4567278"/>
            <a:ext cx="232554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char (*</a:t>
            </a:r>
            <a:r>
              <a:rPr lang="en-US" altLang="zh-CN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Ptr</a:t>
            </a:r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)[100];</a:t>
            </a:r>
            <a:endParaRPr lang="zh-CN" altLang="en-US" dirty="0">
              <a:latin typeface="Segoe UI Black" panose="020B0A02040204020203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EFCB0A3-FA08-F931-4224-B46319B5A350}"/>
              </a:ext>
            </a:extLst>
          </p:cNvPr>
          <p:cNvSpPr txBox="1"/>
          <p:nvPr/>
        </p:nvSpPr>
        <p:spPr>
          <a:xfrm rot="3519207">
            <a:off x="4738856" y="5346557"/>
            <a:ext cx="271116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Segoe UI Black" panose="020B0A02040204020203" pitchFamily="34" charset="0"/>
                <a:ea typeface="Segoe UI Black" panose="020B0A02040204020203" pitchFamily="34" charset="0"/>
              </a:rPr>
              <a:t>int (*</a:t>
            </a:r>
            <a:r>
              <a:rPr lang="en-US" altLang="zh-CN" sz="1200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funcPtr</a:t>
            </a:r>
            <a:r>
              <a:rPr lang="en-US" altLang="zh-CN" sz="1200" dirty="0">
                <a:latin typeface="Segoe UI Black" panose="020B0A02040204020203" pitchFamily="34" charset="0"/>
                <a:ea typeface="Segoe UI Black" panose="020B0A02040204020203" pitchFamily="34" charset="0"/>
              </a:rPr>
              <a:t>)(int, int); </a:t>
            </a:r>
            <a:endParaRPr lang="zh-CN" altLang="en-US" sz="1200" dirty="0">
              <a:latin typeface="Segoe UI Black" panose="020B0A02040204020203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0E2F7B9-AE2B-1424-96CC-1CB93EB64823}"/>
              </a:ext>
            </a:extLst>
          </p:cNvPr>
          <p:cNvSpPr txBox="1"/>
          <p:nvPr/>
        </p:nvSpPr>
        <p:spPr>
          <a:xfrm rot="20994014">
            <a:off x="2635215" y="3937162"/>
            <a:ext cx="236968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void (*(*</a:t>
            </a:r>
            <a:r>
              <a:rPr lang="en-US" altLang="zh-CN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ptr</a:t>
            </a:r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[])()) ()</a:t>
            </a:r>
            <a:endParaRPr lang="zh-CN" altLang="en-US" dirty="0">
              <a:latin typeface="Segoe UI Black" panose="020B0A02040204020203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E99B889-60C8-B212-AF5B-A9AE4870BF23}"/>
              </a:ext>
            </a:extLst>
          </p:cNvPr>
          <p:cNvSpPr txBox="1"/>
          <p:nvPr/>
        </p:nvSpPr>
        <p:spPr>
          <a:xfrm rot="20464425">
            <a:off x="5614631" y="3502790"/>
            <a:ext cx="311065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const int *const *const P</a:t>
            </a:r>
            <a:endParaRPr lang="zh-CN" altLang="en-US" dirty="0">
              <a:latin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9140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PlaceHolder 1"/>
          <p:cNvSpPr>
            <a:spLocks noGrp="1"/>
          </p:cNvSpPr>
          <p:nvPr>
            <p:ph type="title"/>
          </p:nvPr>
        </p:nvSpPr>
        <p:spPr>
          <a:xfrm>
            <a:off x="239400" y="446040"/>
            <a:ext cx="10512720" cy="668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指针的本质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6143012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lnSpcReduction="10000"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通过前面的学习，我们最终意识到，指针依旧是位值，所谓的类型只是编译器解释这段位值使用方式的工具。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高级编程语言是对硬件行为的抽象描述。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这样我们也不难理解各式各样的</a:t>
            </a:r>
            <a:r>
              <a:rPr lang="en-US" sz="3200" b="0" strike="noStrike" spc="-1" dirty="0">
                <a:solidFill>
                  <a:srgbClr val="000000"/>
                </a:solidFill>
                <a:latin typeface="Arial"/>
              </a:rPr>
              <a:t>UB——</a:t>
            </a: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你给出的描述不在标准之中。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4"/>
          </p:nvPr>
        </p:nvSpPr>
        <p:spPr/>
        <p:txBody>
          <a:bodyPr/>
          <a:lstStyle/>
          <a:p>
            <a:fld id="{EC89120C-9659-44D4-8DA1-1B0F704FC08E}" type="slidenum">
              <a:t>40</a:t>
            </a:fld>
            <a:endParaRPr/>
          </a:p>
        </p:txBody>
      </p:sp>
      <p:pic>
        <p:nvPicPr>
          <p:cNvPr id="7170" name="Picture 2" descr="pointers – ProgrammerHumor.io">
            <a:extLst>
              <a:ext uri="{FF2B5EF4-FFF2-40B4-BE49-F238E27FC236}">
                <a16:creationId xmlns:a16="http://schemas.microsoft.com/office/drawing/2014/main" id="{4887E481-7ABB-86A6-9CCB-FFABA18872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" r="1417" b="3820"/>
          <a:stretch/>
        </p:blipFill>
        <p:spPr bwMode="auto">
          <a:xfrm>
            <a:off x="7194968" y="1999922"/>
            <a:ext cx="4155832" cy="3999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PlaceHolder 1"/>
          <p:cNvSpPr>
            <a:spLocks noGrp="1"/>
          </p:cNvSpPr>
          <p:nvPr>
            <p:ph type="title"/>
          </p:nvPr>
        </p:nvSpPr>
        <p:spPr>
          <a:xfrm>
            <a:off x="239400" y="445680"/>
            <a:ext cx="10512720" cy="669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为什么需要结构体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2800" b="0" strike="noStrike" spc="-1">
                <a:solidFill>
                  <a:srgbClr val="000000"/>
                </a:solidFill>
                <a:latin typeface="Arial"/>
              </a:rPr>
              <a:t>假象一下，你正在做杭电程序设计基础的经典课题——学生信息管理系统。每个学生有若干个信息。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2800" b="0" strike="noStrike" spc="-1">
                <a:solidFill>
                  <a:srgbClr val="000000"/>
                </a:solidFill>
                <a:latin typeface="Arial"/>
              </a:rPr>
              <a:t>聪明的你决定，为每个学生的每个信息定义一个数组，但这样做存在以下问题：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zh-CN" sz="2800" b="0" strike="noStrike" spc="-1">
                <a:solidFill>
                  <a:srgbClr val="000000"/>
                </a:solidFill>
                <a:latin typeface="Arial"/>
              </a:rPr>
              <a:t>程序可读性差，无法直观的说明多个数组都是描述学生的信息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zh-CN" sz="2800" b="0" strike="noStrike" spc="-1">
                <a:solidFill>
                  <a:srgbClr val="000000"/>
                </a:solidFill>
                <a:latin typeface="Arial"/>
              </a:rPr>
              <a:t>函数传参麻烦，几个属性就要传几个参数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zh-CN" sz="2800" b="0" strike="noStrike" spc="-1">
                <a:solidFill>
                  <a:srgbClr val="000000"/>
                </a:solidFill>
                <a:latin typeface="Arial"/>
              </a:rPr>
              <a:t>动态申请内存时，几个属性就需要申请几次内存，且需要几个指针去管理这几片内存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7"/>
          </p:nvPr>
        </p:nvSpPr>
        <p:spPr/>
        <p:txBody>
          <a:bodyPr/>
          <a:lstStyle/>
          <a:p>
            <a:fld id="{7F60F0C8-B742-4717-A504-83BA8D6E9AD9}" type="slidenum"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PlaceHolder 1"/>
          <p:cNvSpPr>
            <a:spLocks noGrp="1"/>
          </p:cNvSpPr>
          <p:nvPr>
            <p:ph type="title"/>
          </p:nvPr>
        </p:nvSpPr>
        <p:spPr>
          <a:xfrm>
            <a:off x="239400" y="375480"/>
            <a:ext cx="10512720" cy="80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结构体的使用——结构体的定义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3200" b="0" strike="noStrike" spc="-1">
                <a:solidFill>
                  <a:srgbClr val="000000"/>
                </a:solidFill>
                <a:latin typeface="Arial"/>
              </a:rPr>
              <a:t>关键字</a:t>
            </a: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struct</a:t>
            </a:r>
            <a:r>
              <a:rPr lang="zh-CN" sz="3200" b="0" strike="noStrike" spc="-1">
                <a:solidFill>
                  <a:srgbClr val="000000"/>
                </a:solidFill>
                <a:latin typeface="Arial"/>
              </a:rPr>
              <a:t>，格式如下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34" name="图片 1633"/>
          <p:cNvPicPr/>
          <p:nvPr/>
        </p:nvPicPr>
        <p:blipFill>
          <a:blip r:embed="rId2"/>
          <a:stretch/>
        </p:blipFill>
        <p:spPr>
          <a:xfrm>
            <a:off x="1232280" y="2544840"/>
            <a:ext cx="3445920" cy="249336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90"/>
          </p:nvPr>
        </p:nvSpPr>
        <p:spPr/>
        <p:txBody>
          <a:bodyPr/>
          <a:lstStyle/>
          <a:p>
            <a:fld id="{EE709C2D-6969-4094-9943-DECE8F5EC7D8}" type="slidenum"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PlaceHolder 1"/>
          <p:cNvSpPr>
            <a:spLocks noGrp="1"/>
          </p:cNvSpPr>
          <p:nvPr>
            <p:ph type="title"/>
          </p:nvPr>
        </p:nvSpPr>
        <p:spPr>
          <a:xfrm>
            <a:off x="239400" y="375480"/>
            <a:ext cx="10512720" cy="80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结构体的使用——结构体变量的定义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280120" cy="434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16000" indent="-216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可以直接定义在结构体定义后方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800" b="1" strike="noStrike" spc="-1" dirty="0">
                <a:solidFill>
                  <a:srgbClr val="000000"/>
                </a:solidFill>
                <a:latin typeface="Arial"/>
              </a:rPr>
              <a:t>不可以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直接用结构体名作为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Type</a:t>
            </a:r>
          </a:p>
          <a:p>
            <a:pPr marL="216000" indent="-216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可以以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struct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关键字配上结构体名作为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Type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声明变量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可以借助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typedef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为结构体类型设置等价简写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37" name="图片 1636"/>
          <p:cNvPicPr/>
          <p:nvPr/>
        </p:nvPicPr>
        <p:blipFill>
          <a:blip r:embed="rId2"/>
          <a:stretch/>
        </p:blipFill>
        <p:spPr>
          <a:xfrm>
            <a:off x="6504120" y="1767240"/>
            <a:ext cx="4560840" cy="435096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93"/>
          </p:nvPr>
        </p:nvSpPr>
        <p:spPr/>
        <p:txBody>
          <a:bodyPr/>
          <a:lstStyle/>
          <a:p>
            <a:fld id="{822B4012-C5D7-43CD-BE43-107B59FA2BA4}" type="slidenum"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PlaceHolder 1"/>
          <p:cNvSpPr>
            <a:spLocks noGrp="1"/>
          </p:cNvSpPr>
          <p:nvPr>
            <p:ph type="title"/>
          </p:nvPr>
        </p:nvSpPr>
        <p:spPr>
          <a:xfrm>
            <a:off x="239400" y="375480"/>
            <a:ext cx="10512720" cy="80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 dirty="0">
                <a:solidFill>
                  <a:srgbClr val="000000"/>
                </a:solidFill>
                <a:latin typeface="Arial"/>
              </a:rPr>
              <a:t>结构体的使用——成员的访问</a:t>
            </a:r>
            <a:endParaRPr lang="en-US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96"/>
          </p:nvPr>
        </p:nvSpPr>
        <p:spPr/>
        <p:txBody>
          <a:bodyPr/>
          <a:lstStyle/>
          <a:p>
            <a:fld id="{B7301D06-B913-4E74-8A0F-70C69C3AB775}" type="slidenum">
              <a:t>44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937972C-503F-8D27-80CD-3A4FF52D1F59}"/>
              </a:ext>
            </a:extLst>
          </p:cNvPr>
          <p:cNvSpPr txBox="1"/>
          <p:nvPr/>
        </p:nvSpPr>
        <p:spPr>
          <a:xfrm>
            <a:off x="553130" y="2221951"/>
            <a:ext cx="1134732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Student 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id, score;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19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typedef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Student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"%d %d %s"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&amp;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&amp;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"%d %d %s</a:t>
            </a:r>
            <a:r>
              <a:rPr lang="en-US" altLang="zh-CN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800" b="0" strike="noStrike" spc="-1" dirty="0">
                <a:solidFill>
                  <a:srgbClr val="000000"/>
                </a:solidFill>
                <a:latin typeface="Arial"/>
              </a:rPr>
              <a:t>结构体与指针</a:t>
            </a:r>
            <a:endParaRPr lang="en-US" sz="4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借助结构体指针访问成员变量时，有以下两种方式：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43" name="图片 1642"/>
          <p:cNvPicPr/>
          <p:nvPr/>
        </p:nvPicPr>
        <p:blipFill>
          <a:blip r:embed="rId2"/>
          <a:stretch/>
        </p:blipFill>
        <p:spPr>
          <a:xfrm>
            <a:off x="942300" y="2627922"/>
            <a:ext cx="10304280" cy="213192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99"/>
          </p:nvPr>
        </p:nvSpPr>
        <p:spPr/>
        <p:txBody>
          <a:bodyPr/>
          <a:lstStyle/>
          <a:p>
            <a:fld id="{27AA5FE2-D48F-4FE6-957D-AA54E61E7D7F}" type="slidenum"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b="0" strike="noStrike" spc="-1" dirty="0">
                <a:solidFill>
                  <a:srgbClr val="000000"/>
                </a:solidFill>
                <a:latin typeface="Arial"/>
              </a:rPr>
              <a:t>结构体的本质——空间分配</a:t>
            </a:r>
            <a:endParaRPr lang="en-US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altLang="en-US" sz="1800" b="0" strike="noStrike" spc="-1" dirty="0">
                <a:solidFill>
                  <a:srgbClr val="000000"/>
                </a:solidFill>
                <a:latin typeface="Arial"/>
              </a:rPr>
              <a:t>推荐阅读：</a:t>
            </a:r>
            <a:r>
              <a:rPr lang="en-US" altLang="zh-CN" sz="1800" b="0" strike="noStrike" spc="-1" dirty="0">
                <a:solidFill>
                  <a:srgbClr val="000000"/>
                </a:solidFill>
                <a:latin typeface="Arial"/>
                <a:hlinkClick r:id="rId2"/>
              </a:rPr>
              <a:t>https://abstractexpr.com/2023/06/29/structures-in-c-from-basics-to-memory-alignment/</a:t>
            </a:r>
            <a:endParaRPr lang="en-US" altLang="zh-CN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2"/>
          </p:nvPr>
        </p:nvSpPr>
        <p:spPr/>
        <p:txBody>
          <a:bodyPr/>
          <a:lstStyle/>
          <a:p>
            <a:fld id="{C76C5E93-C8B2-4091-B256-526B3A690D10}" type="slidenum">
              <a:t>46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97F575-CF80-4D09-A2E0-72C0BFF71391}"/>
              </a:ext>
            </a:extLst>
          </p:cNvPr>
          <p:cNvSpPr txBox="1"/>
          <p:nvPr/>
        </p:nvSpPr>
        <p:spPr>
          <a:xfrm>
            <a:off x="890338" y="2327429"/>
            <a:ext cx="181652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abc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pic>
        <p:nvPicPr>
          <p:cNvPr id="2050" name="Picture 2" descr="Struct members appear in memory in the order of their declaration">
            <a:extLst>
              <a:ext uri="{FF2B5EF4-FFF2-40B4-BE49-F238E27FC236}">
                <a16:creationId xmlns:a16="http://schemas.microsoft.com/office/drawing/2014/main" id="{8F8F5219-E34D-9C27-15B9-9C77AAECF2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338" y="4306626"/>
            <a:ext cx="10250852" cy="1477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b="0" strike="noStrike" spc="-1" dirty="0">
                <a:solidFill>
                  <a:srgbClr val="000000"/>
                </a:solidFill>
                <a:latin typeface="Arial"/>
              </a:rPr>
              <a:t>结构体的本质——空间分配</a:t>
            </a:r>
            <a:endParaRPr lang="en-US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2"/>
          </p:nvPr>
        </p:nvSpPr>
        <p:spPr/>
        <p:txBody>
          <a:bodyPr/>
          <a:lstStyle/>
          <a:p>
            <a:fld id="{C76C5E93-C8B2-4091-B256-526B3A690D10}" type="slidenum">
              <a:t>47</a:t>
            </a:fld>
            <a:endParaRPr/>
          </a:p>
        </p:txBody>
      </p:sp>
      <p:pic>
        <p:nvPicPr>
          <p:cNvPr id="3074" name="Picture 2" descr="Locations of possible padding according to the C Standard">
            <a:extLst>
              <a:ext uri="{FF2B5EF4-FFF2-40B4-BE49-F238E27FC236}">
                <a16:creationId xmlns:a16="http://schemas.microsoft.com/office/drawing/2014/main" id="{6841E573-2A78-F2C0-9FF3-890A6E9A8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011" y="2155829"/>
            <a:ext cx="9705975" cy="193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 real-world struct with padding">
            <a:extLst>
              <a:ext uri="{FF2B5EF4-FFF2-40B4-BE49-F238E27FC236}">
                <a16:creationId xmlns:a16="http://schemas.microsoft.com/office/drawing/2014/main" id="{31AA25F7-D683-F1C9-D0CB-C48C45207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4598" y="4356369"/>
            <a:ext cx="5802802" cy="1832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84123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b="0" strike="noStrike" spc="-1" dirty="0">
                <a:solidFill>
                  <a:srgbClr val="000000"/>
                </a:solidFill>
                <a:latin typeface="Arial"/>
              </a:rPr>
              <a:t>结构体的本质——空间分配</a:t>
            </a:r>
            <a:endParaRPr lang="en-US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2"/>
          </p:nvPr>
        </p:nvSpPr>
        <p:spPr/>
        <p:txBody>
          <a:bodyPr/>
          <a:lstStyle/>
          <a:p>
            <a:fld id="{C76C5E93-C8B2-4091-B256-526B3A690D10}" type="slidenum">
              <a:t>48</a:t>
            </a:fld>
            <a:endParaRPr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C2F96B3-25E5-B979-4A08-73E0A13F0B50}"/>
              </a:ext>
            </a:extLst>
          </p:cNvPr>
          <p:cNvSpPr txBox="1"/>
          <p:nvPr/>
        </p:nvSpPr>
        <p:spPr>
          <a:xfrm>
            <a:off x="484111" y="2628781"/>
            <a:ext cx="614305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扩展阅读：</a:t>
            </a:r>
            <a:r>
              <a:rPr lang="en-US" altLang="zh-CN" dirty="0">
                <a:hlinkClick r:id="rId2"/>
              </a:rPr>
              <a:t>https://stackoverflow.com/questions/67096452/c-struct-sizes-are-not-making-sense</a:t>
            </a:r>
            <a:r>
              <a:rPr lang="zh-CN" altLang="en-US" dirty="0">
                <a:hlinkClick r:id="rId2"/>
              </a:rPr>
              <a:t>、</a:t>
            </a:r>
            <a:endParaRPr lang="en-US" altLang="zh-CN" dirty="0"/>
          </a:p>
          <a:p>
            <a:r>
              <a:rPr lang="zh-CN" altLang="en-US" sz="4400" dirty="0">
                <a:solidFill>
                  <a:srgbClr val="FF0000"/>
                </a:solidFill>
                <a:highlight>
                  <a:srgbClr val="FFFF00"/>
                </a:highlight>
              </a:rPr>
              <a:t>浪费空间，实际可悲！</a:t>
            </a:r>
          </a:p>
        </p:txBody>
      </p:sp>
      <p:pic>
        <p:nvPicPr>
          <p:cNvPr id="4098" name="Picture 2" descr="图像">
            <a:extLst>
              <a:ext uri="{FF2B5EF4-FFF2-40B4-BE49-F238E27FC236}">
                <a16:creationId xmlns:a16="http://schemas.microsoft.com/office/drawing/2014/main" id="{BB83889E-5B35-7FC2-689C-AACF5A5C1C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0"/>
          <a:stretch/>
        </p:blipFill>
        <p:spPr bwMode="auto">
          <a:xfrm>
            <a:off x="7343841" y="90004"/>
            <a:ext cx="3952875" cy="6648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09126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altLang="en-US" spc="-1" dirty="0">
                <a:solidFill>
                  <a:srgbClr val="000000"/>
                </a:solidFill>
                <a:latin typeface="Arial"/>
              </a:rPr>
              <a:t>结构体</a:t>
            </a:r>
            <a:r>
              <a:rPr lang="en-US" altLang="zh-CN" spc="-1" dirty="0">
                <a:solidFill>
                  <a:srgbClr val="000000"/>
                </a:solidFill>
                <a:latin typeface="Arial"/>
              </a:rPr>
              <a:t>——</a:t>
            </a:r>
            <a:r>
              <a:rPr lang="zh-CN" altLang="en-US" spc="-1" dirty="0">
                <a:solidFill>
                  <a:srgbClr val="000000"/>
                </a:solidFill>
                <a:latin typeface="Arial"/>
              </a:rPr>
              <a:t>参数传递</a:t>
            </a:r>
            <a:endParaRPr lang="en-US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5"/>
          </p:nvPr>
        </p:nvSpPr>
        <p:spPr/>
        <p:txBody>
          <a:bodyPr/>
          <a:lstStyle/>
          <a:p>
            <a:fld id="{6ACF4856-5200-45CA-A8BB-088A8E856EA5}" type="slidenum">
              <a:t>49</a:t>
            </a:fld>
            <a:endParaRPr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657C7F2-FB97-E243-39B6-A8A2DA818CB8}"/>
              </a:ext>
            </a:extLst>
          </p:cNvPr>
          <p:cNvSpPr txBox="1"/>
          <p:nvPr/>
        </p:nvSpPr>
        <p:spPr>
          <a:xfrm>
            <a:off x="240960" y="1734701"/>
            <a:ext cx="5254800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id;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percentage;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strcpy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"Raju"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percentage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86.5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(record);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Id is: %d </a:t>
            </a:r>
            <a:r>
              <a:rPr lang="en-US" altLang="zh-CN" sz="14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Name is: %s </a:t>
            </a:r>
            <a:r>
              <a:rPr lang="en-US" altLang="zh-CN" sz="14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Percentage is: %f </a:t>
            </a:r>
            <a:r>
              <a:rPr lang="en-US" altLang="zh-CN" sz="14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percentage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B3631C-3981-2300-C285-158E7B792B3E}"/>
              </a:ext>
            </a:extLst>
          </p:cNvPr>
          <p:cNvSpPr txBox="1"/>
          <p:nvPr/>
        </p:nvSpPr>
        <p:spPr>
          <a:xfrm>
            <a:off x="6696242" y="1669099"/>
            <a:ext cx="5254800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id;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percentage;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strcpy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"Raju"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zh-CN" sz="1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percentage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86.5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(&amp;record);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zh-CN" sz="1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Id is: %d </a:t>
            </a:r>
            <a:r>
              <a:rPr lang="en-US" altLang="zh-CN" sz="14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Name is: %s </a:t>
            </a:r>
            <a:r>
              <a:rPr lang="en-US" altLang="zh-CN" sz="14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zh-CN" sz="1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Percentage is: %f </a:t>
            </a:r>
            <a:r>
              <a:rPr lang="en-US" altLang="zh-CN" sz="14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record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1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percentage</a:t>
            </a:r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4FE5411-1910-6AE2-9A9A-444B16C5A0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776126" y="2952738"/>
            <a:ext cx="1920116" cy="1852466"/>
          </a:xfrm>
          <a:prstGeom prst="rect">
            <a:avLst/>
          </a:prstGeom>
        </p:spPr>
      </p:pic>
      <p:sp>
        <p:nvSpPr>
          <p:cNvPr id="9" name="对话气泡: 圆角矩形 8">
            <a:extLst>
              <a:ext uri="{FF2B5EF4-FFF2-40B4-BE49-F238E27FC236}">
                <a16:creationId xmlns:a16="http://schemas.microsoft.com/office/drawing/2014/main" id="{9AE4EAFB-5667-AA3E-B388-5DCFB08160CC}"/>
              </a:ext>
            </a:extLst>
          </p:cNvPr>
          <p:cNvSpPr/>
          <p:nvPr/>
        </p:nvSpPr>
        <p:spPr>
          <a:xfrm flipH="1">
            <a:off x="3795845" y="2313414"/>
            <a:ext cx="1652975" cy="1115586"/>
          </a:xfrm>
          <a:prstGeom prst="wedgeRoundRectCallout">
            <a:avLst>
              <a:gd name="adj1" fmla="val -34082"/>
              <a:gd name="adj2" fmla="val 79871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发生了什么？</a:t>
            </a:r>
            <a:endParaRPr lang="en-US" altLang="zh-CN" sz="20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zh-CN" altLang="en-US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谁更高效？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zh-CN" sz="4400" b="0" strike="noStrike" spc="-1" dirty="0">
                <a:solidFill>
                  <a:schemeClr val="dk1"/>
                </a:solidFill>
                <a:latin typeface="等线 Light"/>
              </a:rPr>
              <a:t>变量名、变量值</a:t>
            </a:r>
            <a:r>
              <a:rPr lang="zh-CN" altLang="en-US" spc="-1" dirty="0">
                <a:solidFill>
                  <a:schemeClr val="dk1"/>
                </a:solidFill>
                <a:latin typeface="等线 Light"/>
              </a:rPr>
              <a:t>、地址</a:t>
            </a:r>
            <a:r>
              <a:rPr lang="zh-CN" sz="4400" b="0" strike="noStrike" spc="-1" dirty="0">
                <a:solidFill>
                  <a:schemeClr val="dk1"/>
                </a:solidFill>
                <a:latin typeface="等线 Light"/>
              </a:rPr>
              <a:t>与指针</a:t>
            </a:r>
            <a:endParaRPr lang="en-US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2"/>
          </p:nvPr>
        </p:nvSpPr>
        <p:spPr/>
        <p:txBody>
          <a:bodyPr/>
          <a:lstStyle/>
          <a:p>
            <a:fld id="{489C4DF3-2816-481F-844B-9707E23E66C9}" type="slidenum">
              <a:t>5</a:t>
            </a:fld>
            <a:endParaRPr/>
          </a:p>
        </p:txBody>
      </p:sp>
      <p:pic>
        <p:nvPicPr>
          <p:cNvPr id="4098" name="Picture 2" descr="Comment Image">
            <a:extLst>
              <a:ext uri="{FF2B5EF4-FFF2-40B4-BE49-F238E27FC236}">
                <a16:creationId xmlns:a16="http://schemas.microsoft.com/office/drawing/2014/main" id="{695A1182-6427-3230-328F-2E7C452EF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710" y="3124292"/>
            <a:ext cx="335093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7A473FBA-69CF-ECD1-56C1-E04FE284B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858" y="1676399"/>
            <a:ext cx="2809142" cy="374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0B97923-526D-269D-90C9-C5011E864209}"/>
              </a:ext>
            </a:extLst>
          </p:cNvPr>
          <p:cNvSpPr txBox="1"/>
          <p:nvPr/>
        </p:nvSpPr>
        <p:spPr>
          <a:xfrm>
            <a:off x="3721449" y="5083451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FFFFD7F0</a:t>
            </a:r>
          </a:p>
        </p:txBody>
      </p:sp>
      <p:sp>
        <p:nvSpPr>
          <p:cNvPr id="7" name="对话气泡: 椭圆形 6">
            <a:extLst>
              <a:ext uri="{FF2B5EF4-FFF2-40B4-BE49-F238E27FC236}">
                <a16:creationId xmlns:a16="http://schemas.microsoft.com/office/drawing/2014/main" id="{48AFB630-F19F-E4F8-3935-FE185B078236}"/>
              </a:ext>
            </a:extLst>
          </p:cNvPr>
          <p:cNvSpPr/>
          <p:nvPr/>
        </p:nvSpPr>
        <p:spPr>
          <a:xfrm flipH="1">
            <a:off x="8056334" y="2885881"/>
            <a:ext cx="3489320" cy="1227115"/>
          </a:xfrm>
          <a:prstGeom prst="wedgeEllipseCallout">
            <a:avLst>
              <a:gd name="adj1" fmla="val 64257"/>
              <a:gd name="adj2" fmla="val 110084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声明：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Char *</a:t>
            </a:r>
            <a:r>
              <a:rPr lang="en-US" altLang="zh-CN" dirty="0" err="1">
                <a:solidFill>
                  <a:schemeClr val="tx1"/>
                </a:solidFill>
              </a:rPr>
              <a:t>Ptr</a:t>
            </a:r>
            <a:r>
              <a:rPr lang="en-US" altLang="zh-CN" dirty="0">
                <a:solidFill>
                  <a:schemeClr val="tx1"/>
                </a:solidFill>
              </a:rPr>
              <a:t>=name;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CA3BD35-6741-FE9E-D53B-5A245AB66814}"/>
              </a:ext>
            </a:extLst>
          </p:cNvPr>
          <p:cNvSpPr txBox="1"/>
          <p:nvPr/>
        </p:nvSpPr>
        <p:spPr>
          <a:xfrm>
            <a:off x="4254449" y="2112387"/>
            <a:ext cx="873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值：</a:t>
            </a:r>
            <a:endParaRPr lang="en-US" altLang="zh-CN" dirty="0"/>
          </a:p>
          <a:p>
            <a:r>
              <a:rPr lang="zh-CN" altLang="en-US" dirty="0"/>
              <a:t>“</a:t>
            </a:r>
            <a:r>
              <a:rPr lang="en-US" altLang="zh-CN" dirty="0"/>
              <a:t>Kitty</a:t>
            </a:r>
            <a:r>
              <a:rPr lang="zh-CN" altLang="en-US" dirty="0"/>
              <a:t>”</a:t>
            </a:r>
          </a:p>
        </p:txBody>
      </p:sp>
      <p:sp>
        <p:nvSpPr>
          <p:cNvPr id="10" name="标注: 线形 9">
            <a:extLst>
              <a:ext uri="{FF2B5EF4-FFF2-40B4-BE49-F238E27FC236}">
                <a16:creationId xmlns:a16="http://schemas.microsoft.com/office/drawing/2014/main" id="{2F07DB4E-432C-5E10-8772-2325D3C412F8}"/>
              </a:ext>
            </a:extLst>
          </p:cNvPr>
          <p:cNvSpPr/>
          <p:nvPr/>
        </p:nvSpPr>
        <p:spPr>
          <a:xfrm>
            <a:off x="2614246" y="4231203"/>
            <a:ext cx="1519843" cy="651265"/>
          </a:xfrm>
          <a:prstGeom prst="borderCallout1">
            <a:avLst>
              <a:gd name="adj1" fmla="val 49818"/>
              <a:gd name="adj2" fmla="val 99403"/>
              <a:gd name="adj3" fmla="val 13572"/>
              <a:gd name="adj4" fmla="val 139401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名：</a:t>
            </a:r>
            <a:r>
              <a:rPr lang="en-US" altLang="zh-CN" dirty="0"/>
              <a:t>name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C203765-2BCF-8993-FDA1-ED01E221BD36}"/>
              </a:ext>
            </a:extLst>
          </p:cNvPr>
          <p:cNvSpPr txBox="1"/>
          <p:nvPr/>
        </p:nvSpPr>
        <p:spPr>
          <a:xfrm>
            <a:off x="7407896" y="6336360"/>
            <a:ext cx="1946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地址：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7363482E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D17B87-5533-C390-AF22-44C52C2005C5}"/>
              </a:ext>
            </a:extLst>
          </p:cNvPr>
          <p:cNvSpPr txBox="1"/>
          <p:nvPr/>
        </p:nvSpPr>
        <p:spPr>
          <a:xfrm>
            <a:off x="7633674" y="5987188"/>
            <a:ext cx="188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值：</a:t>
            </a:r>
            <a:r>
              <a:rPr lang="en-US" altLang="zh-CN" dirty="0"/>
              <a:t>FFFFD7F0</a:t>
            </a:r>
            <a:endParaRPr lang="zh-CN" altLang="en-US" dirty="0"/>
          </a:p>
        </p:txBody>
      </p:sp>
      <p:sp>
        <p:nvSpPr>
          <p:cNvPr id="13" name="标注: 线形 12">
            <a:extLst>
              <a:ext uri="{FF2B5EF4-FFF2-40B4-BE49-F238E27FC236}">
                <a16:creationId xmlns:a16="http://schemas.microsoft.com/office/drawing/2014/main" id="{F4AE6192-A6E4-ED77-ECF6-160D5100CCD1}"/>
              </a:ext>
            </a:extLst>
          </p:cNvPr>
          <p:cNvSpPr/>
          <p:nvPr/>
        </p:nvSpPr>
        <p:spPr>
          <a:xfrm>
            <a:off x="9240529" y="4602347"/>
            <a:ext cx="1519843" cy="651265"/>
          </a:xfrm>
          <a:prstGeom prst="borderCallout1">
            <a:avLst>
              <a:gd name="adj1" fmla="val 49818"/>
              <a:gd name="adj2" fmla="val 673"/>
              <a:gd name="adj3" fmla="val 171076"/>
              <a:gd name="adj4" fmla="val -91614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名：</a:t>
            </a:r>
            <a:r>
              <a:rPr lang="en-US" altLang="zh-CN" dirty="0" err="1"/>
              <a:t>Ptr</a:t>
            </a:r>
            <a:endParaRPr lang="zh-CN" altLang="en-US" dirty="0"/>
          </a:p>
        </p:txBody>
      </p:sp>
      <p:sp>
        <p:nvSpPr>
          <p:cNvPr id="14" name="对话气泡: 椭圆形 13">
            <a:extLst>
              <a:ext uri="{FF2B5EF4-FFF2-40B4-BE49-F238E27FC236}">
                <a16:creationId xmlns:a16="http://schemas.microsoft.com/office/drawing/2014/main" id="{92C6A443-371A-30D3-7FDE-72D24D351756}"/>
              </a:ext>
            </a:extLst>
          </p:cNvPr>
          <p:cNvSpPr/>
          <p:nvPr/>
        </p:nvSpPr>
        <p:spPr>
          <a:xfrm flipH="1">
            <a:off x="797169" y="2725434"/>
            <a:ext cx="3489320" cy="1227115"/>
          </a:xfrm>
          <a:prstGeom prst="wedgeEllipseCallout">
            <a:avLst>
              <a:gd name="adj1" fmla="val -56691"/>
              <a:gd name="adj2" fmla="val 3174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声明：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Char name[10]=“Kitty”;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6" name="连接符: 曲线 15">
            <a:extLst>
              <a:ext uri="{FF2B5EF4-FFF2-40B4-BE49-F238E27FC236}">
                <a16:creationId xmlns:a16="http://schemas.microsoft.com/office/drawing/2014/main" id="{FBAD962F-8E2C-065C-1EBD-B1E8D460E1BF}"/>
              </a:ext>
            </a:extLst>
          </p:cNvPr>
          <p:cNvCxnSpPr>
            <a:cxnSpLocks/>
            <a:stCxn id="10" idx="1"/>
            <a:endCxn id="5" idx="2"/>
          </p:cNvCxnSpPr>
          <p:nvPr/>
        </p:nvCxnSpPr>
        <p:spPr>
          <a:xfrm rot="16200000" flipH="1">
            <a:off x="3747640" y="4508995"/>
            <a:ext cx="570315" cy="1317259"/>
          </a:xfrm>
          <a:prstGeom prst="curvedConnector3">
            <a:avLst>
              <a:gd name="adj1" fmla="val 14933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曲线 20">
            <a:extLst>
              <a:ext uri="{FF2B5EF4-FFF2-40B4-BE49-F238E27FC236}">
                <a16:creationId xmlns:a16="http://schemas.microsoft.com/office/drawing/2014/main" id="{530D3FE7-541F-A4D9-B2D2-C5BFBB5378E0}"/>
              </a:ext>
            </a:extLst>
          </p:cNvPr>
          <p:cNvCxnSpPr>
            <a:cxnSpLocks/>
            <a:stCxn id="13" idx="1"/>
            <a:endCxn id="11" idx="3"/>
          </p:cNvCxnSpPr>
          <p:nvPr/>
        </p:nvCxnSpPr>
        <p:spPr>
          <a:xfrm rot="5400000">
            <a:off x="9043650" y="5564225"/>
            <a:ext cx="1267414" cy="646188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连接符: 肘形 23">
            <a:extLst>
              <a:ext uri="{FF2B5EF4-FFF2-40B4-BE49-F238E27FC236}">
                <a16:creationId xmlns:a16="http://schemas.microsoft.com/office/drawing/2014/main" id="{82554FF2-147C-BEF3-47BE-D23909226571}"/>
              </a:ext>
            </a:extLst>
          </p:cNvPr>
          <p:cNvCxnSpPr>
            <a:cxnSpLocks/>
          </p:cNvCxnSpPr>
          <p:nvPr/>
        </p:nvCxnSpPr>
        <p:spPr>
          <a:xfrm rot="16200000" flipH="1">
            <a:off x="5354420" y="4942824"/>
            <a:ext cx="1565665" cy="8847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794DDB20-1DA2-157D-C117-882B663E0FFF}"/>
              </a:ext>
            </a:extLst>
          </p:cNvPr>
          <p:cNvCxnSpPr>
            <a:cxnSpLocks/>
            <a:endCxn id="9" idx="3"/>
          </p:cNvCxnSpPr>
          <p:nvPr/>
        </p:nvCxnSpPr>
        <p:spPr>
          <a:xfrm rot="16200000" flipV="1">
            <a:off x="4002624" y="3561336"/>
            <a:ext cx="2818059" cy="56649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5D8A91D1-1FFD-0E3A-C860-431B5D27628C}"/>
              </a:ext>
            </a:extLst>
          </p:cNvPr>
          <p:cNvSpPr txBox="1"/>
          <p:nvPr/>
        </p:nvSpPr>
        <p:spPr>
          <a:xfrm>
            <a:off x="5298175" y="3115010"/>
            <a:ext cx="461665" cy="101566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读取得到</a:t>
            </a:r>
          </a:p>
        </p:txBody>
      </p:sp>
      <p:cxnSp>
        <p:nvCxnSpPr>
          <p:cNvPr id="33" name="连接符: 肘形 32">
            <a:extLst>
              <a:ext uri="{FF2B5EF4-FFF2-40B4-BE49-F238E27FC236}">
                <a16:creationId xmlns:a16="http://schemas.microsoft.com/office/drawing/2014/main" id="{91143C36-1582-EB7D-A617-51AB03FD0D71}"/>
              </a:ext>
            </a:extLst>
          </p:cNvPr>
          <p:cNvCxnSpPr>
            <a:cxnSpLocks/>
            <a:stCxn id="11" idx="1"/>
            <a:endCxn id="12" idx="1"/>
          </p:cNvCxnSpPr>
          <p:nvPr/>
        </p:nvCxnSpPr>
        <p:spPr>
          <a:xfrm rot="10800000" flipH="1">
            <a:off x="7407896" y="6171854"/>
            <a:ext cx="225778" cy="349172"/>
          </a:xfrm>
          <a:prstGeom prst="bentConnector3">
            <a:avLst>
              <a:gd name="adj1" fmla="val -147980"/>
            </a:avLst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5342218D-2849-EE3C-4E1B-E70BB1050D50}"/>
              </a:ext>
            </a:extLst>
          </p:cNvPr>
          <p:cNvSpPr txBox="1"/>
          <p:nvPr/>
        </p:nvSpPr>
        <p:spPr>
          <a:xfrm>
            <a:off x="6568078" y="5828528"/>
            <a:ext cx="461665" cy="101566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b="1" dirty="0"/>
              <a:t>读取得到</a:t>
            </a:r>
          </a:p>
        </p:txBody>
      </p:sp>
      <p:cxnSp>
        <p:nvCxnSpPr>
          <p:cNvPr id="42" name="连接符: 肘形 41">
            <a:extLst>
              <a:ext uri="{FF2B5EF4-FFF2-40B4-BE49-F238E27FC236}">
                <a16:creationId xmlns:a16="http://schemas.microsoft.com/office/drawing/2014/main" id="{645EC3E1-25CD-D07E-5329-9A838B6705F7}"/>
              </a:ext>
            </a:extLst>
          </p:cNvPr>
          <p:cNvCxnSpPr>
            <a:cxnSpLocks/>
            <a:stCxn id="13" idx="3"/>
            <a:endCxn id="9" idx="0"/>
          </p:cNvCxnSpPr>
          <p:nvPr/>
        </p:nvCxnSpPr>
        <p:spPr>
          <a:xfrm rot="16200000" flipV="1">
            <a:off x="6100960" y="702855"/>
            <a:ext cx="2489960" cy="5309023"/>
          </a:xfrm>
          <a:prstGeom prst="bentConnector3">
            <a:avLst>
              <a:gd name="adj1" fmla="val 132722"/>
            </a:avLst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EFAEFB91-C615-D5CC-6BBB-C7F2CBBFDAF0}"/>
              </a:ext>
            </a:extLst>
          </p:cNvPr>
          <p:cNvSpPr txBox="1"/>
          <p:nvPr/>
        </p:nvSpPr>
        <p:spPr>
          <a:xfrm>
            <a:off x="9579691" y="1704209"/>
            <a:ext cx="461665" cy="124649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b="1" dirty="0"/>
              <a:t>解引用得到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b="0" strike="noStrike" spc="-1" dirty="0">
                <a:solidFill>
                  <a:srgbClr val="000000"/>
                </a:solidFill>
                <a:latin typeface="Arial"/>
              </a:rPr>
              <a:t>结构体的本质</a:t>
            </a:r>
            <a:endParaRPr lang="en-US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最终，我们发现，结构体依旧是一片空间、一段位值、一种解释。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52" name="图片 1651"/>
          <p:cNvPicPr/>
          <p:nvPr/>
        </p:nvPicPr>
        <p:blipFill>
          <a:blip r:embed="rId2"/>
          <a:stretch/>
        </p:blipFill>
        <p:spPr>
          <a:xfrm>
            <a:off x="3143204" y="2534544"/>
            <a:ext cx="4705111" cy="3166753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111"/>
          </p:nvPr>
        </p:nvSpPr>
        <p:spPr/>
        <p:txBody>
          <a:bodyPr/>
          <a:lstStyle/>
          <a:p>
            <a:fld id="{FDB73B99-B18A-4AD0-9985-D2B9425520E7}" type="slidenum">
              <a:t>50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 dirty="0">
                <a:solidFill>
                  <a:srgbClr val="000000"/>
                </a:solidFill>
                <a:latin typeface="Arial"/>
              </a:rPr>
              <a:t>Break Time</a:t>
            </a:r>
          </a:p>
        </p:txBody>
      </p:sp>
      <p:sp>
        <p:nvSpPr>
          <p:cNvPr id="1654" name="PlaceHolder 2"/>
          <p:cNvSpPr>
            <a:spLocks noGrp="1"/>
          </p:cNvSpPr>
          <p:nvPr>
            <p:ph/>
          </p:nvPr>
        </p:nvSpPr>
        <p:spPr>
          <a:xfrm>
            <a:off x="675060" y="1825560"/>
            <a:ext cx="1067574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家人们，谁懂啊，一整个无语住大事件😶。就是说，本仙女今天美美写代码，铁汁们我真的喜欢写代码所以一整个厨力放出🤓，写出来的代码真是绝绝子👍，可读性好到跺脚脚😍。结果编译的时候遇到一个下头编译器😅，居然用</a:t>
            </a:r>
            <a:r>
              <a:rPr lang="en-US" sz="3200" b="0" strike="noStrike" spc="-1" dirty="0">
                <a:solidFill>
                  <a:srgbClr val="000000"/>
                </a:solidFill>
                <a:latin typeface="Arial"/>
              </a:rPr>
              <a:t>UB</a:t>
            </a: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当借口然后把我的代码解释得乱七八糟🤮。我发现，有的编译器他爹味真的很重，我自己写的代码，最后怎么解释都是听他的，我真的会谢</a:t>
            </a:r>
            <a:r>
              <a:rPr lang="zh-CN" altLang="en-US" sz="3200" b="0" strike="noStrike" spc="-1" dirty="0">
                <a:solidFill>
                  <a:srgbClr val="000000"/>
                </a:solidFill>
                <a:latin typeface="Arial"/>
              </a:rPr>
              <a:t>🤬</a:t>
            </a: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！家人们，咱就是说谁来帮我评评理啊</a:t>
            </a:r>
            <a:r>
              <a:rPr lang="zh-CN" altLang="en-US" sz="3200" b="0" strike="noStrike" spc="-1" dirty="0">
                <a:solidFill>
                  <a:srgbClr val="000000"/>
                </a:solidFill>
                <a:latin typeface="Arial"/>
              </a:rPr>
              <a:t>👨‍⚖️</a:t>
            </a: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！这编译器真下头🦐！拜托某些编译器🙏，真的🥺，爹味别太重😓。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4"/>
          </p:nvPr>
        </p:nvSpPr>
        <p:spPr/>
        <p:txBody>
          <a:bodyPr/>
          <a:lstStyle/>
          <a:p>
            <a:fld id="{F504435C-943E-4A69-9B74-204AE53B6E8F}" type="slidenum"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b="0" strike="noStrike" spc="-1" dirty="0">
                <a:solidFill>
                  <a:srgbClr val="000000"/>
                </a:solidFill>
                <a:latin typeface="Arial"/>
              </a:rPr>
              <a:t>为何需要</a:t>
            </a:r>
            <a:r>
              <a:rPr lang="en-US" b="0" strike="noStrike" spc="-1" dirty="0">
                <a:solidFill>
                  <a:srgbClr val="000000"/>
                </a:solidFill>
                <a:latin typeface="Arial"/>
              </a:rPr>
              <a:t>malloc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7"/>
          </p:nvPr>
        </p:nvSpPr>
        <p:spPr/>
        <p:txBody>
          <a:bodyPr/>
          <a:lstStyle/>
          <a:p>
            <a:fld id="{C9880764-D365-43DF-851F-9765BC6CB55F}" type="slidenum">
              <a:t>52</a:t>
            </a:fld>
            <a:endParaRPr/>
          </a:p>
        </p:txBody>
      </p:sp>
      <p:pic>
        <p:nvPicPr>
          <p:cNvPr id="1026" name="Picture 2" descr="[Python基础] 学生管理系统（存储读取学生信息）_利用字典设计一个学生管理系统,存储学号-CSDN博客">
            <a:extLst>
              <a:ext uri="{FF2B5EF4-FFF2-40B4-BE49-F238E27FC236}">
                <a16:creationId xmlns:a16="http://schemas.microsoft.com/office/drawing/2014/main" id="{EE679A79-8691-7AEA-37C4-F35EF8594E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020" y="4009959"/>
            <a:ext cx="5334000" cy="186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7930453-2F47-A4FD-4A66-0C0074D72BA3}"/>
              </a:ext>
            </a:extLst>
          </p:cNvPr>
          <p:cNvSpPr txBox="1"/>
          <p:nvPr/>
        </p:nvSpPr>
        <p:spPr>
          <a:xfrm>
            <a:off x="606020" y="6000492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泥电学生不得不评鉴的答辩作业💩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EE02FD4-17BA-B427-8E73-66959D1CF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20" y="1982587"/>
            <a:ext cx="5529368" cy="190373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0E74E68-3698-9DDE-E7BA-7B34129FF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604292" y="2960093"/>
            <a:ext cx="1670772" cy="1611907"/>
          </a:xfrm>
          <a:prstGeom prst="rect">
            <a:avLst/>
          </a:prstGeom>
        </p:spPr>
      </p:pic>
      <p:sp>
        <p:nvSpPr>
          <p:cNvPr id="9" name="对话气泡: 圆角矩形 8">
            <a:extLst>
              <a:ext uri="{FF2B5EF4-FFF2-40B4-BE49-F238E27FC236}">
                <a16:creationId xmlns:a16="http://schemas.microsoft.com/office/drawing/2014/main" id="{E133E336-A4FA-ACE2-7062-1513EEBE5970}"/>
              </a:ext>
            </a:extLst>
          </p:cNvPr>
          <p:cNvSpPr/>
          <p:nvPr/>
        </p:nvSpPr>
        <p:spPr>
          <a:xfrm flipH="1">
            <a:off x="2896623" y="2581467"/>
            <a:ext cx="2319136" cy="793763"/>
          </a:xfrm>
          <a:prstGeom prst="wedgeRoundRectCallout">
            <a:avLst>
              <a:gd name="adj1" fmla="val -41919"/>
              <a:gd name="adj2" fmla="val 80645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你能提前假设学生和班级的数量吗？</a:t>
            </a:r>
          </a:p>
        </p:txBody>
      </p:sp>
      <p:pic>
        <p:nvPicPr>
          <p:cNvPr id="1028" name="Picture 4" descr="Do you C? : r/ProgrammerHumor">
            <a:extLst>
              <a:ext uri="{FF2B5EF4-FFF2-40B4-BE49-F238E27FC236}">
                <a16:creationId xmlns:a16="http://schemas.microsoft.com/office/drawing/2014/main" id="{C10835C2-D4D1-04B0-B4D4-D0F5326BA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5925" y="2211231"/>
            <a:ext cx="5030056" cy="366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malloc</a:t>
            </a: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的使用——申请空间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8" name="PlaceHolder 2"/>
          <p:cNvSpPr>
            <a:spLocks noGrp="1"/>
          </p:cNvSpPr>
          <p:nvPr>
            <p:ph/>
          </p:nvPr>
        </p:nvSpPr>
        <p:spPr>
          <a:xfrm>
            <a:off x="821324" y="1850878"/>
            <a:ext cx="10642430" cy="1936368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Void* malloc(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size_t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size)  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传入一个无符号数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size</a:t>
            </a: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单位为字节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B</a:t>
            </a:r>
            <a:endParaRPr lang="en-US" sz="2400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申请对应大小的连续空间后返回指向这段空间开头的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void*</a:t>
            </a: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类型指针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对于系统，它分配了一段空间，将这段空间标记为使用，然后返回其地址。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对于程序，它将地址解释为指针然后接收。之后通过指针就可以访问这段空间。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0"/>
          </p:nvPr>
        </p:nvSpPr>
        <p:spPr/>
        <p:txBody>
          <a:bodyPr/>
          <a:lstStyle/>
          <a:p>
            <a:fld id="{C71B232D-CC1D-4DC3-9F5B-23C14F049AF9}" type="slidenum">
              <a:t>53</a:t>
            </a:fld>
            <a:endParaRPr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056255-5399-8286-39D7-7F2F10F7314D}"/>
              </a:ext>
            </a:extLst>
          </p:cNvPr>
          <p:cNvSpPr txBox="1"/>
          <p:nvPr/>
        </p:nvSpPr>
        <p:spPr>
          <a:xfrm>
            <a:off x="1281592" y="4650941"/>
            <a:ext cx="40943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*p1=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*p2=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*p3=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A3F06B5-BB3B-8543-1418-4F6F38D1B9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827969"/>
            <a:ext cx="3857864" cy="2569274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Arial"/>
              </a:rPr>
              <a:t>malloc</a:t>
            </a:r>
            <a:r>
              <a:rPr lang="zh-CN" b="0" strike="noStrike" spc="-1" dirty="0">
                <a:solidFill>
                  <a:srgbClr val="000000"/>
                </a:solidFill>
                <a:latin typeface="Arial"/>
              </a:rPr>
              <a:t>的使用——</a:t>
            </a:r>
            <a:r>
              <a:rPr lang="zh-CN" altLang="en-US" spc="-1" dirty="0">
                <a:solidFill>
                  <a:srgbClr val="000000"/>
                </a:solidFill>
                <a:latin typeface="Arial"/>
              </a:rPr>
              <a:t>解释</a:t>
            </a:r>
            <a:r>
              <a:rPr lang="zh-CN" b="0" strike="noStrike" spc="-1" dirty="0">
                <a:solidFill>
                  <a:srgbClr val="000000"/>
                </a:solidFill>
                <a:latin typeface="Arial"/>
              </a:rPr>
              <a:t>空间</a:t>
            </a:r>
            <a:endParaRPr lang="en-US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0" name="PlaceHolder 2"/>
          <p:cNvSpPr>
            <a:spLocks noGrp="1"/>
          </p:cNvSpPr>
          <p:nvPr>
            <p:ph/>
          </p:nvPr>
        </p:nvSpPr>
        <p:spPr>
          <a:xfrm>
            <a:off x="840757" y="2582024"/>
            <a:ext cx="9960458" cy="111845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2500"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malloc</a:t>
            </a: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传回了一个指向内存空间地址的指针，我们又该如何解读这片空间呢？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400" b="0" strike="noStrike" spc="-1" dirty="0">
                <a:solidFill>
                  <a:srgbClr val="000000"/>
                </a:solidFill>
                <a:latin typeface="Arial"/>
              </a:rPr>
              <a:t>还记得</a:t>
            </a:r>
            <a:r>
              <a:rPr lang="en-US" altLang="zh-CN" sz="2400" b="0" strike="noStrike" spc="-1" dirty="0">
                <a:solidFill>
                  <a:srgbClr val="000000"/>
                </a:solidFill>
                <a:latin typeface="Arial"/>
              </a:rPr>
              <a:t>void*</a:t>
            </a:r>
            <a:r>
              <a:rPr lang="zh-CN" altLang="en-US" sz="2400" b="0" strike="noStrike" spc="-1" dirty="0">
                <a:solidFill>
                  <a:srgbClr val="000000"/>
                </a:solidFill>
                <a:latin typeface="Arial"/>
              </a:rPr>
              <a:t>类型在</a:t>
            </a:r>
            <a:r>
              <a:rPr lang="en-US" altLang="zh-CN" sz="2400" b="0" strike="noStrike" spc="-1" dirty="0">
                <a:solidFill>
                  <a:srgbClr val="000000"/>
                </a:solidFill>
                <a:latin typeface="Arial"/>
              </a:rPr>
              <a:t>C</a:t>
            </a:r>
            <a:r>
              <a:rPr lang="zh-CN" altLang="en-US" sz="2400" b="0" strike="noStrike" spc="-1" dirty="0">
                <a:solidFill>
                  <a:srgbClr val="000000"/>
                </a:solidFill>
                <a:latin typeface="Arial"/>
              </a:rPr>
              <a:t>中具有怎样的特性吗？</a:t>
            </a:r>
            <a:endParaRPr lang="en-US" altLang="zh-CN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3"/>
          </p:nvPr>
        </p:nvSpPr>
        <p:spPr/>
        <p:txBody>
          <a:bodyPr/>
          <a:lstStyle/>
          <a:p>
            <a:fld id="{CF1D673F-E07C-45C0-9114-CC8501E68A2E}" type="slidenum">
              <a:t>54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1AAC636-9328-C09B-2699-452C2FD1E8B8}"/>
              </a:ext>
            </a:extLst>
          </p:cNvPr>
          <p:cNvSpPr txBox="1"/>
          <p:nvPr/>
        </p:nvSpPr>
        <p:spPr>
          <a:xfrm>
            <a:off x="1180307" y="3604594"/>
            <a:ext cx="884942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some_char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=something;</a:t>
            </a: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some_int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=something;</a:t>
            </a: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some_double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=something;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some_char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some_char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:[%c]</a:t>
            </a:r>
            <a:r>
              <a:rPr lang="en-US" altLang="zh-CN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some_char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some_int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1919810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some_int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:[%d]</a:t>
            </a:r>
            <a:r>
              <a:rPr lang="en-US" altLang="zh-CN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some_int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some_double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114.514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some_double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:[%</a:t>
            </a:r>
            <a:r>
              <a:rPr lang="en-US" altLang="zh-CN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lf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altLang="zh-CN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some_double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PlaceHolder 1"/>
          <p:cNvSpPr>
            <a:spLocks noGrp="1"/>
          </p:cNvSpPr>
          <p:nvPr>
            <p:ph type="title"/>
          </p:nvPr>
        </p:nvSpPr>
        <p:spPr>
          <a:xfrm>
            <a:off x="239400" y="505800"/>
            <a:ext cx="10512720" cy="548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600" b="0" strike="noStrike" spc="-1" dirty="0">
                <a:solidFill>
                  <a:srgbClr val="000000"/>
                </a:solidFill>
                <a:latin typeface="Arial"/>
              </a:rPr>
              <a:t>malloc</a:t>
            </a: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的使用——代码实例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9"/>
          </p:nvPr>
        </p:nvSpPr>
        <p:spPr/>
        <p:txBody>
          <a:bodyPr/>
          <a:lstStyle/>
          <a:p>
            <a:fld id="{B2E3BB75-B750-436C-8798-6AADB3B5BBE7}" type="slidenum">
              <a:t>55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6D326F6-DF68-70CD-E607-ADBA3D3ACBA9}"/>
              </a:ext>
            </a:extLst>
          </p:cNvPr>
          <p:cNvSpPr txBox="1"/>
          <p:nvPr/>
        </p:nvSpPr>
        <p:spPr>
          <a:xfrm>
            <a:off x="841200" y="1839949"/>
            <a:ext cx="611543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/*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在本段代码中，使用了两种方式去动态申请数组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后者的可读性似乎更好，但实际上前者更泛用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在实际问题中，很少能保证动态申请的数组大小为常量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,M=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calc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*)((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uintptr_t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)(base)+(x*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M+y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)*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*something=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)*N*M);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*ptr_array1=something;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(*ptr_array2)[N][M]=something;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*(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calc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(ptr_array1,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114514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"%d</a:t>
            </a:r>
            <a:r>
              <a:rPr lang="en-US" altLang="zh-CN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,(*ptr_array2)[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PlaceHolder 2">
            <a:extLst>
              <a:ext uri="{FF2B5EF4-FFF2-40B4-BE49-F238E27FC236}">
                <a16:creationId xmlns:a16="http://schemas.microsoft.com/office/drawing/2014/main" id="{F8B93C65-1480-B3D9-2F6B-A6BCB0DEBAD8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6462170" y="2066386"/>
            <a:ext cx="548640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思考题🤔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你能将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calc</a:t>
            </a: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变得更泛用吗，</a:t>
            </a:r>
            <a:r>
              <a:rPr lang="zh-CN" altLang="en-US" sz="2400" b="0" strike="noStrike" spc="-1" dirty="0">
                <a:solidFill>
                  <a:srgbClr val="000000"/>
                </a:solidFill>
                <a:latin typeface="Arial"/>
              </a:rPr>
              <a:t>使其</a:t>
            </a: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对所有</a:t>
            </a:r>
            <a:r>
              <a:rPr lang="zh-CN" altLang="en-US" sz="2400" b="0" strike="noStrike" spc="-1" dirty="0">
                <a:solidFill>
                  <a:srgbClr val="000000"/>
                </a:solidFill>
                <a:latin typeface="Arial"/>
              </a:rPr>
              <a:t>类型的</a:t>
            </a: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二维数组都能生效</a:t>
            </a:r>
            <a:endParaRPr lang="en-US" altLang="zh-CN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108000">
              <a:lnSpc>
                <a:spcPct val="100000"/>
              </a:lnSpc>
              <a:buClr>
                <a:srgbClr val="000000"/>
              </a:buClr>
              <a:tabLst>
                <a:tab pos="0" algn="l"/>
              </a:tabLst>
            </a:pP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（允许修改参数数量与类型）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zh-CN" sz="2400" b="0" strike="noStrike" spc="-1" dirty="0">
                <a:solidFill>
                  <a:srgbClr val="000000"/>
                </a:solidFill>
                <a:latin typeface="Arial"/>
              </a:rPr>
              <a:t>试着用两种方法去动态申请一个三维数组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600" b="0" strike="noStrike" spc="-1" dirty="0">
                <a:solidFill>
                  <a:srgbClr val="000000"/>
                </a:solidFill>
                <a:latin typeface="Arial"/>
              </a:rPr>
              <a:t>malloc</a:t>
            </a: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的使用——释放空间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70" name="图片 1669"/>
          <p:cNvPicPr/>
          <p:nvPr/>
        </p:nvPicPr>
        <p:blipFill>
          <a:blip r:embed="rId2"/>
          <a:stretch/>
        </p:blipFill>
        <p:spPr>
          <a:xfrm>
            <a:off x="239400" y="1996608"/>
            <a:ext cx="11313360" cy="404676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135"/>
          </p:nvPr>
        </p:nvSpPr>
        <p:spPr/>
        <p:txBody>
          <a:bodyPr/>
          <a:lstStyle/>
          <a:p>
            <a:fld id="{E7AFDBBE-CF0A-4DDB-965C-A7840E4C4234}" type="slidenum">
              <a:t>56</a:t>
            </a:fld>
            <a:endParaRPr/>
          </a:p>
        </p:txBody>
      </p:sp>
      <p:pic>
        <p:nvPicPr>
          <p:cNvPr id="3074" name="Picture 2" descr="Bilal Göregen - Cat Vibing To Ievan Polkka (Official Video HD) Cat Vibing  To Music | Cat Vibing Meme">
            <a:extLst>
              <a:ext uri="{FF2B5EF4-FFF2-40B4-BE49-F238E27FC236}">
                <a16:creationId xmlns:a16="http://schemas.microsoft.com/office/drawing/2014/main" id="{A0462DF0-F5C8-B1D3-8DF0-8FDE278A9C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420" y="800976"/>
            <a:ext cx="3694421" cy="207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600" b="0" strike="noStrike" spc="-1" dirty="0">
                <a:solidFill>
                  <a:srgbClr val="000000"/>
                </a:solidFill>
                <a:latin typeface="Arial"/>
              </a:rPr>
              <a:t>malloc</a:t>
            </a: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的使用——释放空间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8"/>
          </p:nvPr>
        </p:nvSpPr>
        <p:spPr/>
        <p:txBody>
          <a:bodyPr/>
          <a:lstStyle/>
          <a:p>
            <a:fld id="{FEEC36EB-0CC2-4ACD-A1B5-B5DA72756AB2}" type="slidenum">
              <a:t>57</a:t>
            </a:fld>
            <a:endParaRPr/>
          </a:p>
        </p:txBody>
      </p:sp>
      <p:pic>
        <p:nvPicPr>
          <p:cNvPr id="4098" name="Picture 2" descr="Garbage Collection : r/ProgrammerHumor">
            <a:extLst>
              <a:ext uri="{FF2B5EF4-FFF2-40B4-BE49-F238E27FC236}">
                <a16:creationId xmlns:a16="http://schemas.microsoft.com/office/drawing/2014/main" id="{FFCAA97F-A48D-576B-28B5-A021E95051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4"/>
          <a:stretch/>
        </p:blipFill>
        <p:spPr bwMode="auto">
          <a:xfrm>
            <a:off x="6582350" y="1630952"/>
            <a:ext cx="5031358" cy="477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00ED440-F7DC-1EF2-DA0B-9E387DC753A3}"/>
              </a:ext>
            </a:extLst>
          </p:cNvPr>
          <p:cNvSpPr txBox="1"/>
          <p:nvPr/>
        </p:nvSpPr>
        <p:spPr>
          <a:xfrm>
            <a:off x="239400" y="1767063"/>
            <a:ext cx="6443758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calc1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(n&lt;=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array=</a:t>
            </a:r>
            <a:r>
              <a:rPr lang="en-US" altLang="zh-CN" sz="1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)*n);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n;i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]=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[i-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]+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[i-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[n-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</a:t>
            </a:r>
            <a:r>
              <a:rPr lang="zh-CN" alt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爆！！！在一次又一次的调用中，你申请的内存始终没有得到释放，最终成为垃圾，侵占宝贵的内存空间</a:t>
            </a:r>
            <a:endParaRPr lang="zh-CN" alt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</a:t>
            </a:r>
            <a:r>
              <a:rPr lang="en-US" altLang="zh-CN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d"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,&amp;n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)){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6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"%d</a:t>
            </a:r>
            <a:r>
              <a:rPr lang="en-US" altLang="zh-CN" sz="16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altLang="zh-CN" sz="1600" b="0" dirty="0" err="1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zh-CN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16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calc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(n));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什么是内存泄漏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4" name="PlaceHolder 2"/>
          <p:cNvSpPr>
            <a:spLocks noGrp="1"/>
          </p:cNvSpPr>
          <p:nvPr>
            <p:ph/>
          </p:nvPr>
        </p:nvSpPr>
        <p:spPr>
          <a:xfrm>
            <a:off x="433044" y="1936025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-324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 dirty="0">
                <a:solidFill>
                  <a:schemeClr val="dk1"/>
                </a:solidFill>
                <a:latin typeface="微软雅黑"/>
              </a:rPr>
              <a:t>无法释放分配的内存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864000" lvl="1" indent="-324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2000" b="0" strike="noStrike" spc="-1" dirty="0">
                <a:solidFill>
                  <a:schemeClr val="dk1"/>
                </a:solidFill>
                <a:latin typeface="微软雅黑"/>
              </a:rPr>
              <a:t>初始症状：无任何症状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1296000" lvl="2" indent="-288000" defTabSz="9144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 dirty="0">
                <a:solidFill>
                  <a:schemeClr val="dk1"/>
                </a:solidFill>
                <a:latin typeface="微软雅黑"/>
              </a:rPr>
              <a:t>在达到临界点之前，内存泄漏实际上并不是问题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864000" lvl="1" indent="-324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2000" b="0" strike="noStrike" spc="-1" dirty="0">
                <a:solidFill>
                  <a:schemeClr val="dk1"/>
                </a:solidFill>
                <a:latin typeface="微软雅黑"/>
              </a:rPr>
              <a:t>后来的症状：表现急剧下降</a:t>
            </a:r>
            <a:r>
              <a:rPr lang="en-US" sz="2000" b="0" strike="noStrike" spc="-1" dirty="0">
                <a:solidFill>
                  <a:schemeClr val="dk1"/>
                </a:solidFill>
                <a:latin typeface="微软雅黑"/>
              </a:rPr>
              <a:t>......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1296000" lvl="2" indent="-288000" defTabSz="9144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 dirty="0">
                <a:solidFill>
                  <a:schemeClr val="dk1"/>
                </a:solidFill>
                <a:latin typeface="微软雅黑"/>
              </a:rPr>
              <a:t>然后你的程序就被杀死了！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1296000" lvl="2" indent="-288000" defTabSz="9144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 dirty="0">
                <a:solidFill>
                  <a:schemeClr val="dk1"/>
                </a:solidFill>
                <a:latin typeface="微软雅黑"/>
              </a:rPr>
              <a:t>因为当你请求更多内存时，操作系统会说“不，不能这样做”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-324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solidFill>
                  <a:schemeClr val="dk1"/>
                </a:solidFill>
                <a:latin typeface="微软雅黑"/>
              </a:rPr>
              <a:t>https://godbolt.org/z/rqbGsKov1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1"/>
          </p:nvPr>
        </p:nvSpPr>
        <p:spPr/>
        <p:txBody>
          <a:bodyPr/>
          <a:lstStyle/>
          <a:p>
            <a:fld id="{3E9E6F2A-A9F7-4742-A2C8-B8719840AEED}" type="slidenum">
              <a:t>58</a:t>
            </a:fld>
            <a:endParaRPr/>
          </a:p>
        </p:txBody>
      </p:sp>
      <p:pic>
        <p:nvPicPr>
          <p:cNvPr id="5122" name="Picture 2" descr="Not photoshopped - had a problem with a memory leak on the server | server-memes, loc-memes, vm-memes, tables-memes | ProgrammerHumor.io">
            <a:extLst>
              <a:ext uri="{FF2B5EF4-FFF2-40B4-BE49-F238E27FC236}">
                <a16:creationId xmlns:a16="http://schemas.microsoft.com/office/drawing/2014/main" id="{8E088ED5-8CAF-ADDE-BB46-F0ED042D9E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5153" y="1878604"/>
            <a:ext cx="3837230" cy="3100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6C15630-4099-F1A1-BC96-474BEA045F1A}"/>
              </a:ext>
            </a:extLst>
          </p:cNvPr>
          <p:cNvSpPr txBox="1"/>
          <p:nvPr/>
        </p:nvSpPr>
        <p:spPr>
          <a:xfrm>
            <a:off x="8817694" y="5066693"/>
            <a:ext cx="2533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册那！内存泄漏冲击！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malloc</a:t>
            </a: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的使用——释放空间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6" name="PlaceHolder 2"/>
          <p:cNvSpPr>
            <a:spLocks noGrp="1"/>
          </p:cNvSpPr>
          <p:nvPr>
            <p:ph/>
          </p:nvPr>
        </p:nvSpPr>
        <p:spPr>
          <a:xfrm>
            <a:off x="5974676" y="2008080"/>
            <a:ext cx="5102452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C</a:t>
            </a: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语言使用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free</a:t>
            </a: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函数释放指针所指空间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void free (void *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</a:rPr>
              <a:t>ptr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)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显然，释放一个不应该释放的空间会出错，如：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已经释放的空间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不属于你程序的空间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静态变量、全局变量、临时变量使用的空间</a:t>
            </a:r>
            <a:endParaRPr lang="en-US" altLang="zh-C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zh-CN" altLang="en-US" sz="1800" spc="-1" dirty="0">
                <a:solidFill>
                  <a:srgbClr val="000000"/>
                </a:solidFill>
                <a:latin typeface="Arial"/>
              </a:rPr>
              <a:t>之后还需要使用的空间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1"/>
          </p:nvPr>
        </p:nvSpPr>
        <p:spPr/>
        <p:txBody>
          <a:bodyPr/>
          <a:lstStyle/>
          <a:p>
            <a:fld id="{AAC81418-EB03-40F2-B426-4AF591EEF8D4}" type="slidenum">
              <a:t>59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FC75CB-BF75-0064-762F-4CD570E6282F}"/>
              </a:ext>
            </a:extLst>
          </p:cNvPr>
          <p:cNvSpPr txBox="1"/>
          <p:nvPr/>
        </p:nvSpPr>
        <p:spPr>
          <a:xfrm>
            <a:off x="366682" y="1904753"/>
            <a:ext cx="6097022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calc1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(n&lt;=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array=</a:t>
            </a:r>
            <a:r>
              <a:rPr lang="en-US" altLang="zh-CN" sz="1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)*n);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n;i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]=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[i-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]+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[i-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(array);</a:t>
            </a:r>
            <a:r>
              <a:rPr lang="en-US" altLang="zh-CN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对，对吗？</a:t>
            </a:r>
            <a:endParaRPr lang="zh-CN" alt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[n-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</a:t>
            </a:r>
            <a:r>
              <a:rPr lang="en-US" altLang="zh-CN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d"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,&amp;n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)){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6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"%d</a:t>
            </a:r>
            <a:r>
              <a:rPr lang="en-US" altLang="zh-CN" sz="1600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altLang="zh-CN" sz="1600" b="0" dirty="0" err="1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zh-CN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16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calc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(n));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C81FB-B7BD-4422-53DD-DF9871887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400" y="119160"/>
            <a:ext cx="10759904" cy="1322640"/>
          </a:xfrm>
        </p:spPr>
        <p:txBody>
          <a:bodyPr/>
          <a:lstStyle/>
          <a:p>
            <a:r>
              <a:rPr lang="zh-CN" altLang="en-US" dirty="0"/>
              <a:t>我的变量在哪里？找得到吗？可以访问吗？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30A4AD-27EB-528B-1874-20334C528304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62991" y="1362275"/>
            <a:ext cx="10512720" cy="132264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CN" sz="3200" dirty="0"/>
              <a:t>Your GCC Be Like</a:t>
            </a:r>
            <a:endParaRPr lang="zh-CN" altLang="en-US" sz="3200" dirty="0"/>
          </a:p>
        </p:txBody>
      </p:sp>
      <p:pic>
        <p:nvPicPr>
          <p:cNvPr id="6146" name="Picture 2" descr="Drake Hotline Bling Meme Generator - Imgflip">
            <a:extLst>
              <a:ext uri="{FF2B5EF4-FFF2-40B4-BE49-F238E27FC236}">
                <a16:creationId xmlns:a16="http://schemas.microsoft.com/office/drawing/2014/main" id="{4636DC68-3F7C-84FC-C1A5-74BFA691B6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2949" y="2165195"/>
            <a:ext cx="4692805" cy="469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EE45827-4D4A-AF13-4AA7-091DF5E0D093}"/>
              </a:ext>
            </a:extLst>
          </p:cNvPr>
          <p:cNvSpPr txBox="1"/>
          <p:nvPr/>
        </p:nvSpPr>
        <p:spPr>
          <a:xfrm>
            <a:off x="6296722" y="2967335"/>
            <a:ext cx="18004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为变量分配地址</a:t>
            </a:r>
            <a:endParaRPr lang="en-US" altLang="zh-CN" b="1" dirty="0"/>
          </a:p>
          <a:p>
            <a:r>
              <a:rPr lang="zh-CN" altLang="en-US" b="1" dirty="0"/>
              <a:t>从地址取值</a:t>
            </a:r>
            <a:endParaRPr lang="en-US" altLang="zh-CN" b="1" dirty="0"/>
          </a:p>
          <a:p>
            <a:r>
              <a:rPr lang="zh-CN" altLang="en-US" b="1" dirty="0"/>
              <a:t>将值存地址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D35E5F-518C-ABE7-D59F-D2D92AFF77A6}"/>
              </a:ext>
            </a:extLst>
          </p:cNvPr>
          <p:cNvSpPr txBox="1"/>
          <p:nvPr/>
        </p:nvSpPr>
        <p:spPr>
          <a:xfrm>
            <a:off x="5604224" y="5250670"/>
            <a:ext cx="31854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变量值直接内嵌机器指令</a:t>
            </a:r>
            <a:endParaRPr lang="en-US" altLang="zh-CN" b="1" dirty="0"/>
          </a:p>
          <a:p>
            <a:r>
              <a:rPr lang="zh-CN" altLang="en-US" b="1" dirty="0"/>
              <a:t>变量不分配地址扔到寄存器里</a:t>
            </a:r>
            <a:endParaRPr lang="en-US" altLang="zh-CN" b="1" dirty="0"/>
          </a:p>
          <a:p>
            <a:r>
              <a:rPr lang="zh-CN" altLang="en-US" b="1" dirty="0"/>
              <a:t>变量即抛即用</a:t>
            </a:r>
          </a:p>
        </p:txBody>
      </p:sp>
    </p:spTree>
    <p:extLst>
      <p:ext uri="{BB962C8B-B14F-4D97-AF65-F5344CB8AC3E}">
        <p14:creationId xmlns:p14="http://schemas.microsoft.com/office/powerpoint/2010/main" val="271887851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危险的指针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79" name="图片 1678"/>
          <p:cNvPicPr/>
          <p:nvPr/>
        </p:nvPicPr>
        <p:blipFill rotWithShape="1">
          <a:blip r:embed="rId2"/>
          <a:srcRect b="5653"/>
          <a:stretch/>
        </p:blipFill>
        <p:spPr>
          <a:xfrm>
            <a:off x="774713" y="2496425"/>
            <a:ext cx="6476400" cy="3063617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147"/>
          </p:nvPr>
        </p:nvSpPr>
        <p:spPr/>
        <p:txBody>
          <a:bodyPr/>
          <a:lstStyle/>
          <a:p>
            <a:fld id="{A8314C23-F486-4135-B14D-0AE0D44C2CDF}" type="slidenum">
              <a:t>60</a:t>
            </a:fld>
            <a:endParaRPr/>
          </a:p>
        </p:txBody>
      </p:sp>
      <p:pic>
        <p:nvPicPr>
          <p:cNvPr id="6146" name="Picture 2" descr="C++ Programming Meme: What is a pointer???!">
            <a:extLst>
              <a:ext uri="{FF2B5EF4-FFF2-40B4-BE49-F238E27FC236}">
                <a16:creationId xmlns:a16="http://schemas.microsoft.com/office/drawing/2014/main" id="{E014C689-2251-1920-70C2-FAA7F8842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1595" y="2213395"/>
            <a:ext cx="4579205" cy="366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危险的指针——野指针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</a:t>
            </a:r>
            <a:r>
              <a:rPr lang="zh-CN" sz="3200" b="0" strike="noStrike" spc="-1">
                <a:solidFill>
                  <a:srgbClr val="000000"/>
                </a:solidFill>
                <a:latin typeface="Arial"/>
              </a:rPr>
              <a:t>中的指针可以任意赋值，当一个指针未初始化或错误地初始话时便成为了野指针，如：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int *ptr1, *ptr2 = (int *)0x11451400;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4"/>
          </p:nvPr>
        </p:nvSpPr>
        <p:spPr/>
        <p:txBody>
          <a:bodyPr/>
          <a:lstStyle/>
          <a:p>
            <a:fld id="{36DE1FAB-4BA3-4B9B-9243-0F559F4441FC}" type="slidenum">
              <a:t>61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危险的指针——空悬指针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sz="3200" b="0" strike="noStrike" spc="-1">
                <a:solidFill>
                  <a:srgbClr val="000000"/>
                </a:solidFill>
                <a:latin typeface="Arial"/>
              </a:rPr>
              <a:t>当一片空间被释放时，所有指向这片空间的指针都成为了空悬指针。此时这个地址已经成为</a:t>
            </a:r>
            <a:r>
              <a:rPr lang="zh-CN" sz="3200" b="1" strike="noStrike" spc="-1">
                <a:solidFill>
                  <a:srgbClr val="000000"/>
                </a:solidFill>
                <a:latin typeface="Arial"/>
              </a:rPr>
              <a:t>无效</a:t>
            </a:r>
            <a:r>
              <a:rPr lang="zh-CN" sz="3200" b="0" strike="noStrike" spc="-1">
                <a:solidFill>
                  <a:srgbClr val="000000"/>
                </a:solidFill>
                <a:latin typeface="Arial"/>
              </a:rPr>
              <a:t>地址，可能被分配给其他程序或者当前程序的其他指针，此时去解引用这个指针会引发错误，如：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int *ptr=(int *)malloc(sizeof(int));</a:t>
            </a: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free(ptr);</a:t>
            </a: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printf(“%d\n”,*ptr);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0"/>
          </p:nvPr>
        </p:nvSpPr>
        <p:spPr/>
        <p:txBody>
          <a:bodyPr/>
          <a:lstStyle/>
          <a:p>
            <a:fld id="{0D9EB4DB-E8D1-44DE-87FC-A3F02A61A83E}" type="slidenum">
              <a:t>62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危险的指针——越界指针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对指针做算数运算是很常见的，但是当我们使用指针去访问数组元素时，如果运算后的结果超过了数组的空间区域，便会引发</a:t>
            </a:r>
            <a:r>
              <a:rPr lang="zh-CN" altLang="en-US" sz="2800" spc="-1" dirty="0">
                <a:solidFill>
                  <a:srgbClr val="000000"/>
                </a:solidFill>
                <a:latin typeface="Arial"/>
              </a:rPr>
              <a:t>错误 </a:t>
            </a:r>
            <a:r>
              <a:rPr lang="zh-CN" sz="2800" b="0" strike="noStrike" spc="-1" dirty="0">
                <a:solidFill>
                  <a:srgbClr val="000000"/>
                </a:solidFill>
                <a:latin typeface="Arial"/>
              </a:rPr>
              <a:t>如：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int a[5];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int *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ptr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=&amp;a[4];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ptr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+=1;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3"/>
          </p:nvPr>
        </p:nvSpPr>
        <p:spPr/>
        <p:txBody>
          <a:bodyPr/>
          <a:lstStyle/>
          <a:p>
            <a:fld id="{55030BCB-3DD5-4D04-96E5-8261AAE0CB34}" type="slidenum">
              <a:t>63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CBC9D29-29E7-2CEC-659C-3D6686D9DB49}"/>
              </a:ext>
            </a:extLst>
          </p:cNvPr>
          <p:cNvSpPr txBox="1"/>
          <p:nvPr/>
        </p:nvSpPr>
        <p:spPr>
          <a:xfrm>
            <a:off x="322821" y="1763731"/>
            <a:ext cx="610009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...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对指针进行一系列操作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/*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如果处理结束后指针理论上一定非空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使用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assert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，空指针即抛出错误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*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assert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/*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如果处理结束后理论上就是有空指针情况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进行分类讨论处理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*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8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400" b="0" strike="noStrike" spc="-1">
                <a:solidFill>
                  <a:srgbClr val="000000"/>
                </a:solidFill>
                <a:latin typeface="Arial"/>
              </a:rPr>
              <a:t>危险的指针——空指针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7" name="PlaceHolder 2"/>
          <p:cNvSpPr>
            <a:spLocks noGrp="1"/>
          </p:cNvSpPr>
          <p:nvPr>
            <p:ph/>
          </p:nvPr>
        </p:nvSpPr>
        <p:spPr>
          <a:xfrm>
            <a:off x="1361050" y="4515070"/>
            <a:ext cx="5257920" cy="748703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在解引用指针前善用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assert</a:t>
            </a:r>
            <a:r>
              <a:rPr lang="zh-CN" sz="1800" b="0" strike="noStrike" spc="-1" dirty="0">
                <a:solidFill>
                  <a:srgbClr val="000000"/>
                </a:solidFill>
                <a:latin typeface="Arial"/>
              </a:rPr>
              <a:t>，有助于你的调试。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1800" b="1" strike="noStrike" spc="-1" dirty="0">
                <a:solidFill>
                  <a:srgbClr val="C9211E"/>
                </a:solidFill>
                <a:highlight>
                  <a:srgbClr val="FFFF00"/>
                </a:highlight>
                <a:latin typeface="Arial"/>
              </a:rPr>
              <a:t>错误的假设是调试的痛苦之源😭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6"/>
          </p:nvPr>
        </p:nvSpPr>
        <p:spPr/>
        <p:txBody>
          <a:bodyPr/>
          <a:lstStyle/>
          <a:p>
            <a:fld id="{54C19B1E-0251-470A-84AA-C2ABEFAEAE05}" type="slidenum">
              <a:t>64</a:t>
            </a:fld>
            <a:endParaRPr/>
          </a:p>
        </p:txBody>
      </p:sp>
      <p:pic>
        <p:nvPicPr>
          <p:cNvPr id="7170" name="Picture 2" descr="pranksWithPointers : r/ProgrammerHumor">
            <a:extLst>
              <a:ext uri="{FF2B5EF4-FFF2-40B4-BE49-F238E27FC236}">
                <a16:creationId xmlns:a16="http://schemas.microsoft.com/office/drawing/2014/main" id="{642B67D5-E32E-05F3-1C07-8CDF6C40B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63731"/>
            <a:ext cx="5151630" cy="443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b="0" strike="noStrike" spc="-1" dirty="0">
                <a:solidFill>
                  <a:srgbClr val="000000"/>
                </a:solidFill>
                <a:latin typeface="Arial"/>
              </a:rPr>
              <a:t>为何需要</a:t>
            </a:r>
            <a:r>
              <a:rPr lang="zh-CN" altLang="en-US" spc="-1" dirty="0">
                <a:solidFill>
                  <a:srgbClr val="000000"/>
                </a:solidFill>
                <a:latin typeface="Arial"/>
              </a:rPr>
              <a:t>链表</a:t>
            </a:r>
            <a:endParaRPr lang="en-US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7"/>
          </p:nvPr>
        </p:nvSpPr>
        <p:spPr>
          <a:xfrm>
            <a:off x="861048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defPPr>
              <a:defRPr lang="zh-CN"/>
            </a:defPPr>
            <a:lvl1pPr marL="0" indent="0" algn="r" defTabSz="914400" rtl="0" eaLnBrk="1" latinLnBrk="0" hangingPunct="1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kern="1200" spc="-1">
                <a:solidFill>
                  <a:schemeClr val="dk1"/>
                </a:solidFill>
                <a:latin typeface="等线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EFE53F-5DF3-4E4A-9676-D4E4BB9C616B}" type="slidenum">
              <a:rPr lang="en-US" altLang="zh-CN" smtClean="0"/>
              <a:pPr/>
              <a:t>65</a:t>
            </a:fld>
            <a:endParaRPr/>
          </a:p>
        </p:txBody>
      </p:sp>
      <p:pic>
        <p:nvPicPr>
          <p:cNvPr id="1026" name="Picture 2" descr="[Python基础] 学生管理系统（存储读取学生信息）_利用字典设计一个学生管理系统,存储学号-CSDN博客">
            <a:extLst>
              <a:ext uri="{FF2B5EF4-FFF2-40B4-BE49-F238E27FC236}">
                <a16:creationId xmlns:a16="http://schemas.microsoft.com/office/drawing/2014/main" id="{EE679A79-8691-7AEA-37C4-F35EF8594E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020" y="4009959"/>
            <a:ext cx="5334000" cy="186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7930453-2F47-A4FD-4A66-0C0074D72BA3}"/>
              </a:ext>
            </a:extLst>
          </p:cNvPr>
          <p:cNvSpPr txBox="1"/>
          <p:nvPr/>
        </p:nvSpPr>
        <p:spPr>
          <a:xfrm>
            <a:off x="606020" y="6000492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泥电学生不得不评鉴的答辩作业💩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EE02FD4-17BA-B427-8E73-66959D1CF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20" y="1982587"/>
            <a:ext cx="5529368" cy="190373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0E74E68-3698-9DDE-E7BA-7B34129FF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604292" y="2960093"/>
            <a:ext cx="1670772" cy="1611907"/>
          </a:xfrm>
          <a:prstGeom prst="rect">
            <a:avLst/>
          </a:prstGeom>
        </p:spPr>
      </p:pic>
      <p:sp>
        <p:nvSpPr>
          <p:cNvPr id="9" name="对话气泡: 圆角矩形 8">
            <a:extLst>
              <a:ext uri="{FF2B5EF4-FFF2-40B4-BE49-F238E27FC236}">
                <a16:creationId xmlns:a16="http://schemas.microsoft.com/office/drawing/2014/main" id="{E133E336-A4FA-ACE2-7062-1513EEBE5970}"/>
              </a:ext>
            </a:extLst>
          </p:cNvPr>
          <p:cNvSpPr/>
          <p:nvPr/>
        </p:nvSpPr>
        <p:spPr>
          <a:xfrm flipH="1">
            <a:off x="2896623" y="2581467"/>
            <a:ext cx="2319136" cy="793763"/>
          </a:xfrm>
          <a:prstGeom prst="wedgeRoundRectCallout">
            <a:avLst>
              <a:gd name="adj1" fmla="val -41919"/>
              <a:gd name="adj2" fmla="val 80645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总数不给定</a:t>
            </a:r>
            <a:endParaRPr lang="en-US" altLang="zh-CN" sz="20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zh-CN" altLang="en-US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添加一条是一条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E06CAF4-6264-02C2-FDAB-6E698BEC16E0}"/>
              </a:ext>
            </a:extLst>
          </p:cNvPr>
          <p:cNvSpPr txBox="1"/>
          <p:nvPr/>
        </p:nvSpPr>
        <p:spPr>
          <a:xfrm>
            <a:off x="6135388" y="2881866"/>
            <a:ext cx="62229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/>
              <a:t>数组能随意扩展大小吗？</a:t>
            </a:r>
            <a:endParaRPr lang="en-US" altLang="zh-CN" sz="2000" b="1" dirty="0"/>
          </a:p>
          <a:p>
            <a:pPr algn="ctr"/>
            <a:r>
              <a:rPr lang="zh-CN" altLang="en-US" sz="2000" b="1" dirty="0"/>
              <a:t>数组能高效利用被删除记录后的盈余空间吗？</a:t>
            </a:r>
            <a:endParaRPr lang="en-US" altLang="zh-CN" sz="2000" b="1" dirty="0"/>
          </a:p>
        </p:txBody>
      </p:sp>
      <p:pic>
        <p:nvPicPr>
          <p:cNvPr id="3" name="Picture 6" descr="Nerd Nerd Cat GIF">
            <a:extLst>
              <a:ext uri="{FF2B5EF4-FFF2-40B4-BE49-F238E27FC236}">
                <a16:creationId xmlns:a16="http://schemas.microsoft.com/office/drawing/2014/main" id="{EBBC8C1B-8984-00A7-D07C-1D99FCDCF8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6529" y="3651740"/>
            <a:ext cx="3840652" cy="2436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586202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链表的结构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92" name="图片 99"/>
          <p:cNvPicPr/>
          <p:nvPr/>
        </p:nvPicPr>
        <p:blipFill>
          <a:blip r:embed="rId2"/>
          <a:stretch/>
        </p:blipFill>
        <p:spPr>
          <a:xfrm>
            <a:off x="3424440" y="2042418"/>
            <a:ext cx="5343120" cy="2285640"/>
          </a:xfrm>
          <a:prstGeom prst="rect">
            <a:avLst/>
          </a:prstGeom>
          <a:ln w="9525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162"/>
          </p:nvPr>
        </p:nvSpPr>
        <p:spPr/>
        <p:txBody>
          <a:bodyPr/>
          <a:lstStyle/>
          <a:p>
            <a:fld id="{B8D5CC67-4FE4-4CC2-B8E1-01BD0BE5F4BB}" type="slidenum">
              <a:t>66</a:t>
            </a:fld>
            <a:endParaRPr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3CF1533-FD19-B943-60B8-BCC7E50B2E2B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781400" y="4471656"/>
            <a:ext cx="8629200" cy="9140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链表的结构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8"/>
          </p:nvPr>
        </p:nvSpPr>
        <p:spPr/>
        <p:txBody>
          <a:bodyPr/>
          <a:lstStyle/>
          <a:p>
            <a:fld id="{CF6515BE-D701-4970-B688-CD87BF0793BF}" type="slidenum">
              <a:t>67</a:t>
            </a:fld>
            <a:endParaRPr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5357E0E-B582-7B30-6C6E-14A8FD80DC71}"/>
              </a:ext>
            </a:extLst>
          </p:cNvPr>
          <p:cNvSpPr txBox="1"/>
          <p:nvPr/>
        </p:nvSpPr>
        <p:spPr>
          <a:xfrm>
            <a:off x="239400" y="2413337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typedef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Type;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此处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可替换为你想要的任意数据类型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Node{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Node *pre,*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Type data;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//C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中不能直接在此处定义变量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typedef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Node node;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方便后续定义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头指针与尾指针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1"/>
          </p:nvPr>
        </p:nvSpPr>
        <p:spPr/>
        <p:txBody>
          <a:bodyPr/>
          <a:lstStyle/>
          <a:p>
            <a:fld id="{BE8463F7-4CD2-4F05-8D82-01C9F21C85EA}" type="slidenum">
              <a:t>68</a:t>
            </a:fld>
            <a:endParaRPr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57BC44F-49D6-348F-2854-9F2EE7A8D747}"/>
              </a:ext>
            </a:extLst>
          </p:cNvPr>
          <p:cNvSpPr txBox="1"/>
          <p:nvPr/>
        </p:nvSpPr>
        <p:spPr>
          <a:xfrm>
            <a:off x="1964486" y="2350279"/>
            <a:ext cx="70625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node *head=</a:t>
            </a:r>
            <a:r>
              <a:rPr lang="en-US" altLang="zh-CN" sz="3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,*tail=</a:t>
            </a:r>
            <a:r>
              <a:rPr lang="en-US" altLang="zh-CN" sz="3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6E5E3BC-3EA0-1F70-A919-0A7E86FAF0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33" y="3205376"/>
            <a:ext cx="11698333" cy="1981477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zh-CN" altLang="en-US" sz="3600" spc="-1" dirty="0">
                <a:solidFill>
                  <a:srgbClr val="000000"/>
                </a:solidFill>
                <a:latin typeface="Arial"/>
              </a:rPr>
              <a:t>遍历</a:t>
            </a:r>
            <a:r>
              <a:rPr lang="zh-CN" altLang="en-US" sz="3600" b="0" strike="noStrike" spc="-1" dirty="0">
                <a:solidFill>
                  <a:srgbClr val="000000"/>
                </a:solidFill>
                <a:latin typeface="Arial"/>
              </a:rPr>
              <a:t>链表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3" name="PlaceHolder 2"/>
          <p:cNvSpPr>
            <a:spLocks noGrp="1"/>
          </p:cNvSpPr>
          <p:nvPr>
            <p:ph/>
          </p:nvPr>
        </p:nvSpPr>
        <p:spPr>
          <a:xfrm>
            <a:off x="-231913" y="2037595"/>
            <a:ext cx="10880034" cy="586336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spcBef>
                <a:spcPts val="1417"/>
              </a:spcBef>
              <a:buNone/>
            </a:pPr>
            <a:r>
              <a:rPr lang="zh-CN" altLang="en-US" sz="3200" b="0" strike="noStrike" spc="-1" dirty="0">
                <a:solidFill>
                  <a:srgbClr val="000000"/>
                </a:solidFill>
                <a:latin typeface="Arial"/>
              </a:rPr>
              <a:t>功能描述：</a:t>
            </a: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传入位次，返回对应节点地址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4"/>
          </p:nvPr>
        </p:nvSpPr>
        <p:spPr/>
        <p:txBody>
          <a:bodyPr/>
          <a:lstStyle/>
          <a:p>
            <a:fld id="{06C9B957-FBF1-4A8A-8DEB-3A035E85FB31}" type="slidenum">
              <a:t>69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D123C84-D5E3-A4A6-3966-D8764438E0D3}"/>
              </a:ext>
            </a:extLst>
          </p:cNvPr>
          <p:cNvSpPr txBox="1"/>
          <p:nvPr/>
        </p:nvSpPr>
        <p:spPr>
          <a:xfrm>
            <a:off x="239400" y="2710576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node *</a:t>
            </a:r>
            <a:r>
              <a:rPr lang="en-US" altLang="zh-CN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rank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node *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=head;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;i&lt;rank-</a:t>
            </a:r>
            <a:r>
              <a:rPr lang="en-US" altLang="zh-CN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;i++){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3260494-70E0-6706-D95F-A2733D80E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435" y="2901060"/>
            <a:ext cx="6233747" cy="105588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9FC5DD7-21D8-9968-C7D5-757C2C0BC5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429" y="4100850"/>
            <a:ext cx="6233753" cy="10558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C81FB-B7BD-4422-53DD-DF9871887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400" y="119160"/>
            <a:ext cx="10759904" cy="1322640"/>
          </a:xfrm>
        </p:spPr>
        <p:txBody>
          <a:bodyPr/>
          <a:lstStyle/>
          <a:p>
            <a:r>
              <a:rPr lang="zh-CN" altLang="en-US" dirty="0"/>
              <a:t>我的变量在哪里？找得到吗？可以访问吗？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86028B2-042E-4FE4-10D0-267A995BA9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89" y="1753360"/>
            <a:ext cx="6386523" cy="5104640"/>
          </a:xfrm>
          <a:prstGeom prst="rect">
            <a:avLst/>
          </a:prstGeom>
        </p:spPr>
      </p:pic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5B00CB70-A909-EABA-E449-E01E804E7D7B}"/>
              </a:ext>
            </a:extLst>
          </p:cNvPr>
          <p:cNvSpPr/>
          <p:nvPr/>
        </p:nvSpPr>
        <p:spPr>
          <a:xfrm>
            <a:off x="8940046" y="2317806"/>
            <a:ext cx="2059258" cy="93856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循环计数器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9B01D635-5957-20AA-E25E-1F518D41CC1F}"/>
              </a:ext>
            </a:extLst>
          </p:cNvPr>
          <p:cNvSpPr/>
          <p:nvPr/>
        </p:nvSpPr>
        <p:spPr>
          <a:xfrm>
            <a:off x="8940046" y="3739756"/>
            <a:ext cx="2059258" cy="93856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经常访问的数组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02644C95-5570-CF4F-FCAA-9AD46462134C}"/>
              </a:ext>
            </a:extLst>
          </p:cNvPr>
          <p:cNvSpPr/>
          <p:nvPr/>
        </p:nvSpPr>
        <p:spPr>
          <a:xfrm>
            <a:off x="8940046" y="5161706"/>
            <a:ext cx="2059258" cy="93856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很少访问的计数器</a:t>
            </a:r>
          </a:p>
        </p:txBody>
      </p:sp>
      <p:sp>
        <p:nvSpPr>
          <p:cNvPr id="16" name="箭头: 左 15">
            <a:extLst>
              <a:ext uri="{FF2B5EF4-FFF2-40B4-BE49-F238E27FC236}">
                <a16:creationId xmlns:a16="http://schemas.microsoft.com/office/drawing/2014/main" id="{98A6B685-7CB8-0BC0-14B2-C5CE7D0B69D2}"/>
              </a:ext>
            </a:extLst>
          </p:cNvPr>
          <p:cNvSpPr/>
          <p:nvPr/>
        </p:nvSpPr>
        <p:spPr>
          <a:xfrm rot="370397">
            <a:off x="4639126" y="2430308"/>
            <a:ext cx="4232892" cy="370575"/>
          </a:xfrm>
          <a:prstGeom prst="left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箭头: 左 16">
            <a:extLst>
              <a:ext uri="{FF2B5EF4-FFF2-40B4-BE49-F238E27FC236}">
                <a16:creationId xmlns:a16="http://schemas.microsoft.com/office/drawing/2014/main" id="{3402BD20-4D3C-CEE2-BF69-0B642ED625FC}"/>
              </a:ext>
            </a:extLst>
          </p:cNvPr>
          <p:cNvSpPr/>
          <p:nvPr/>
        </p:nvSpPr>
        <p:spPr>
          <a:xfrm rot="1196766">
            <a:off x="4887836" y="3165694"/>
            <a:ext cx="2465896" cy="315316"/>
          </a:xfrm>
          <a:prstGeom prst="leftArrow">
            <a:avLst/>
          </a:prstGeom>
          <a:solidFill>
            <a:schemeClr val="accent4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箭头: 左 17">
            <a:extLst>
              <a:ext uri="{FF2B5EF4-FFF2-40B4-BE49-F238E27FC236}">
                <a16:creationId xmlns:a16="http://schemas.microsoft.com/office/drawing/2014/main" id="{2D4BBAD0-1B15-2161-73FE-52699C09E12A}"/>
              </a:ext>
            </a:extLst>
          </p:cNvPr>
          <p:cNvSpPr/>
          <p:nvPr/>
        </p:nvSpPr>
        <p:spPr>
          <a:xfrm rot="370397">
            <a:off x="7343858" y="3892402"/>
            <a:ext cx="1602424" cy="304389"/>
          </a:xfrm>
          <a:prstGeom prst="leftArrow">
            <a:avLst/>
          </a:prstGeom>
          <a:solidFill>
            <a:schemeClr val="accent4">
              <a:lumMod val="75000"/>
              <a:alpha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箭头: 左 18">
            <a:extLst>
              <a:ext uri="{FF2B5EF4-FFF2-40B4-BE49-F238E27FC236}">
                <a16:creationId xmlns:a16="http://schemas.microsoft.com/office/drawing/2014/main" id="{C7F827D9-9156-E942-1154-E0F3E026949A}"/>
              </a:ext>
            </a:extLst>
          </p:cNvPr>
          <p:cNvSpPr/>
          <p:nvPr/>
        </p:nvSpPr>
        <p:spPr>
          <a:xfrm rot="612082">
            <a:off x="5257157" y="3618532"/>
            <a:ext cx="2013482" cy="338213"/>
          </a:xfrm>
          <a:prstGeom prst="leftArrow">
            <a:avLst/>
          </a:prstGeom>
          <a:solidFill>
            <a:schemeClr val="accent4">
              <a:lumMod val="75000"/>
              <a:alpha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左 19">
            <a:extLst>
              <a:ext uri="{FF2B5EF4-FFF2-40B4-BE49-F238E27FC236}">
                <a16:creationId xmlns:a16="http://schemas.microsoft.com/office/drawing/2014/main" id="{08F4CC2F-37D4-E8DE-05D9-7F434D362555}"/>
              </a:ext>
            </a:extLst>
          </p:cNvPr>
          <p:cNvSpPr/>
          <p:nvPr/>
        </p:nvSpPr>
        <p:spPr>
          <a:xfrm rot="21125662">
            <a:off x="5588532" y="4128490"/>
            <a:ext cx="1683544" cy="299496"/>
          </a:xfrm>
          <a:prstGeom prst="leftArrow">
            <a:avLst/>
          </a:prstGeom>
          <a:solidFill>
            <a:schemeClr val="accent4">
              <a:lumMod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左 20">
            <a:extLst>
              <a:ext uri="{FF2B5EF4-FFF2-40B4-BE49-F238E27FC236}">
                <a16:creationId xmlns:a16="http://schemas.microsoft.com/office/drawing/2014/main" id="{CA801446-4ACF-9D84-EB2D-DB9135642F32}"/>
              </a:ext>
            </a:extLst>
          </p:cNvPr>
          <p:cNvSpPr/>
          <p:nvPr/>
        </p:nvSpPr>
        <p:spPr>
          <a:xfrm rot="20764922">
            <a:off x="5998003" y="4487450"/>
            <a:ext cx="2997644" cy="370575"/>
          </a:xfrm>
          <a:prstGeom prst="left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箭头: 左 21">
            <a:extLst>
              <a:ext uri="{FF2B5EF4-FFF2-40B4-BE49-F238E27FC236}">
                <a16:creationId xmlns:a16="http://schemas.microsoft.com/office/drawing/2014/main" id="{45ED5555-E7C3-07BE-AFA2-431D40BECAC6}"/>
              </a:ext>
            </a:extLst>
          </p:cNvPr>
          <p:cNvSpPr/>
          <p:nvPr/>
        </p:nvSpPr>
        <p:spPr>
          <a:xfrm rot="370397">
            <a:off x="6107868" y="5237306"/>
            <a:ext cx="2778984" cy="370575"/>
          </a:xfrm>
          <a:prstGeom prst="left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箭头: 右弧形 27">
            <a:extLst>
              <a:ext uri="{FF2B5EF4-FFF2-40B4-BE49-F238E27FC236}">
                <a16:creationId xmlns:a16="http://schemas.microsoft.com/office/drawing/2014/main" id="{F54CA847-CA46-0820-276E-AD326DDD2602}"/>
              </a:ext>
            </a:extLst>
          </p:cNvPr>
          <p:cNvSpPr/>
          <p:nvPr/>
        </p:nvSpPr>
        <p:spPr>
          <a:xfrm rot="1408996" flipH="1" flipV="1">
            <a:off x="3164815" y="1936264"/>
            <a:ext cx="505522" cy="806892"/>
          </a:xfrm>
          <a:prstGeom prst="curvedLeftArrow">
            <a:avLst>
              <a:gd name="adj1" fmla="val 19023"/>
              <a:gd name="adj2" fmla="val 55929"/>
              <a:gd name="adj3" fmla="val 5441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箭头: 右弧形 28">
            <a:extLst>
              <a:ext uri="{FF2B5EF4-FFF2-40B4-BE49-F238E27FC236}">
                <a16:creationId xmlns:a16="http://schemas.microsoft.com/office/drawing/2014/main" id="{7F827311-ACF5-DF0E-1B7E-BDBB317F3211}"/>
              </a:ext>
            </a:extLst>
          </p:cNvPr>
          <p:cNvSpPr/>
          <p:nvPr/>
        </p:nvSpPr>
        <p:spPr>
          <a:xfrm rot="1408996" flipH="1" flipV="1">
            <a:off x="2811262" y="2623957"/>
            <a:ext cx="505522" cy="806892"/>
          </a:xfrm>
          <a:prstGeom prst="curvedLeftArrow">
            <a:avLst>
              <a:gd name="adj1" fmla="val 19023"/>
              <a:gd name="adj2" fmla="val 55929"/>
              <a:gd name="adj3" fmla="val 5441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箭头: 右弧形 29">
            <a:extLst>
              <a:ext uri="{FF2B5EF4-FFF2-40B4-BE49-F238E27FC236}">
                <a16:creationId xmlns:a16="http://schemas.microsoft.com/office/drawing/2014/main" id="{AC0C061A-2525-0D05-2077-E41010E50C21}"/>
              </a:ext>
            </a:extLst>
          </p:cNvPr>
          <p:cNvSpPr/>
          <p:nvPr/>
        </p:nvSpPr>
        <p:spPr>
          <a:xfrm rot="1408996" flipH="1" flipV="1">
            <a:off x="2380460" y="3427248"/>
            <a:ext cx="505522" cy="806892"/>
          </a:xfrm>
          <a:prstGeom prst="curvedLeftArrow">
            <a:avLst>
              <a:gd name="adj1" fmla="val 19023"/>
              <a:gd name="adj2" fmla="val 55929"/>
              <a:gd name="adj3" fmla="val 5441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1" name="箭头: 右弧形 30">
            <a:extLst>
              <a:ext uri="{FF2B5EF4-FFF2-40B4-BE49-F238E27FC236}">
                <a16:creationId xmlns:a16="http://schemas.microsoft.com/office/drawing/2014/main" id="{068F5D89-C175-C9AF-ED8A-5E1E16FB7D86}"/>
              </a:ext>
            </a:extLst>
          </p:cNvPr>
          <p:cNvSpPr/>
          <p:nvPr/>
        </p:nvSpPr>
        <p:spPr>
          <a:xfrm rot="1408996" flipH="1" flipV="1">
            <a:off x="2031818" y="4138896"/>
            <a:ext cx="505522" cy="806892"/>
          </a:xfrm>
          <a:prstGeom prst="curvedLeftArrow">
            <a:avLst>
              <a:gd name="adj1" fmla="val 19023"/>
              <a:gd name="adj2" fmla="val 55929"/>
              <a:gd name="adj3" fmla="val 5441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36798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尾部插入节点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6" name="PlaceHolder 2"/>
          <p:cNvSpPr>
            <a:spLocks noGrp="1"/>
          </p:cNvSpPr>
          <p:nvPr>
            <p:ph/>
          </p:nvPr>
        </p:nvSpPr>
        <p:spPr>
          <a:xfrm>
            <a:off x="239400" y="1825560"/>
            <a:ext cx="105127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功能描述：在链表尾部插入数据为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data</a:t>
            </a: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的节点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7"/>
          </p:nvPr>
        </p:nvSpPr>
        <p:spPr/>
        <p:txBody>
          <a:bodyPr/>
          <a:lstStyle/>
          <a:p>
            <a:fld id="{FAAA4EAE-67BF-4B5B-AC85-1CA8BB07F19C}" type="slidenum">
              <a:t>70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0CC3A24-FCC2-168E-84B5-0C036CD1E85B}"/>
              </a:ext>
            </a:extLst>
          </p:cNvPr>
          <p:cNvSpPr txBox="1"/>
          <p:nvPr/>
        </p:nvSpPr>
        <p:spPr>
          <a:xfrm>
            <a:off x="239400" y="2149574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add_tail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(Type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node 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(node));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=data;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(head==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head=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tail=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tail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=tail;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tail=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2573CC9-E356-1A1A-E082-9E44964EBC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9203" y="2739637"/>
            <a:ext cx="8650955" cy="146530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E6ABDAB-B683-433C-6FA0-806B68831F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70" y="3965771"/>
            <a:ext cx="8650955" cy="14653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91B0E77-3CD0-4CFA-BD65-802C72330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337" y="5235656"/>
            <a:ext cx="8650955" cy="1465308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在指定节点后插入节点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80"/>
          </p:nvPr>
        </p:nvSpPr>
        <p:spPr/>
        <p:txBody>
          <a:bodyPr/>
          <a:lstStyle/>
          <a:p>
            <a:fld id="{8BA7E12F-EEFA-47A9-91F4-A13C5402D922}" type="slidenum">
              <a:t>71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A7FCE77-6008-F90B-C97A-AB8D23EFE750}"/>
              </a:ext>
            </a:extLst>
          </p:cNvPr>
          <p:cNvSpPr txBox="1"/>
          <p:nvPr/>
        </p:nvSpPr>
        <p:spPr>
          <a:xfrm>
            <a:off x="239400" y="1964353"/>
            <a:ext cx="609600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add_node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*</a:t>
            </a:r>
            <a:r>
              <a:rPr lang="en-US" altLang="zh-CN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,Type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(pos==tail){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add_tail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(data);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node *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(node));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=data;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pre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=pos;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pre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PlaceHolder 2">
            <a:extLst>
              <a:ext uri="{FF2B5EF4-FFF2-40B4-BE49-F238E27FC236}">
                <a16:creationId xmlns:a16="http://schemas.microsoft.com/office/drawing/2014/main" id="{A4EE6014-EE9B-6545-0497-3F030D49D7DD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173139" y="1783273"/>
            <a:ext cx="105127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功能描述：在指定节点后插入数据为</a:t>
            </a:r>
            <a:r>
              <a:rPr lang="en-US" altLang="zh-CN" sz="2000" b="0" strike="noStrike" spc="-1" dirty="0">
                <a:solidFill>
                  <a:srgbClr val="000000"/>
                </a:solidFill>
                <a:latin typeface="Arial"/>
              </a:rPr>
              <a:t>data</a:t>
            </a: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的节点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2FF6DCC-F5FE-93E7-52BE-FFD7EA898665}"/>
              </a:ext>
            </a:extLst>
          </p:cNvPr>
          <p:cNvGrpSpPr/>
          <p:nvPr/>
        </p:nvGrpSpPr>
        <p:grpSpPr>
          <a:xfrm>
            <a:off x="6335400" y="2967386"/>
            <a:ext cx="5856600" cy="2887579"/>
            <a:chOff x="797131" y="1176457"/>
            <a:chExt cx="10976562" cy="5359097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E0584945-AF88-6DE5-7670-23C107F60B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131" y="4785934"/>
              <a:ext cx="10976562" cy="1749620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0AE8CD0C-B0CD-1308-EC8A-3B9159D05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131" y="1176457"/>
              <a:ext cx="10976562" cy="1749620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DF226ACB-8B46-28BE-36CA-DF5E881A0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131" y="2976387"/>
              <a:ext cx="10976562" cy="174962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删除指定节点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83"/>
          </p:nvPr>
        </p:nvSpPr>
        <p:spPr/>
        <p:txBody>
          <a:bodyPr/>
          <a:lstStyle/>
          <a:p>
            <a:fld id="{CDE5A6A9-121E-4F50-9BA4-F724DDD4D759}" type="slidenum">
              <a:t>72</a:t>
            </a:fld>
            <a:endParaRPr/>
          </a:p>
        </p:txBody>
      </p:sp>
      <p:sp>
        <p:nvSpPr>
          <p:cNvPr id="2" name="PlaceHolder 2">
            <a:extLst>
              <a:ext uri="{FF2B5EF4-FFF2-40B4-BE49-F238E27FC236}">
                <a16:creationId xmlns:a16="http://schemas.microsoft.com/office/drawing/2014/main" id="{B633D002-1D5B-1536-63F5-CB882021E298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173139" y="1703761"/>
            <a:ext cx="10512720" cy="362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r>
              <a:rPr lang="zh-CN" altLang="en-US" sz="2000" b="0" strike="noStrike" spc="-1" dirty="0">
                <a:solidFill>
                  <a:srgbClr val="000000"/>
                </a:solidFill>
                <a:latin typeface="Arial"/>
              </a:rPr>
              <a:t>功能描述：删除指定节点并释放空间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6248643-F1C5-B940-B7B1-D6C01C63B8FE}"/>
              </a:ext>
            </a:extLst>
          </p:cNvPr>
          <p:cNvSpPr txBox="1"/>
          <p:nvPr/>
        </p:nvSpPr>
        <p:spPr>
          <a:xfrm>
            <a:off x="282591" y="1883422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*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(head == tail){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head =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tail =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小心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空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...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(pos==head){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head=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(pos==tail){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tail=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tail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nxt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(pos);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勿忘！！！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55561C3-4162-6C94-37F8-7EDAA5F1AF72}"/>
              </a:ext>
            </a:extLst>
          </p:cNvPr>
          <p:cNvGrpSpPr/>
          <p:nvPr/>
        </p:nvGrpSpPr>
        <p:grpSpPr>
          <a:xfrm>
            <a:off x="4071485" y="2393911"/>
            <a:ext cx="7990964" cy="3775882"/>
            <a:chOff x="418306" y="642114"/>
            <a:chExt cx="11355386" cy="5381270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33043935-BC78-4C7D-A681-5FCC12667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8306" y="2426095"/>
              <a:ext cx="11355385" cy="1781424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B31F9614-17DB-E963-8503-A7E01ADA5E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8307" y="4241960"/>
              <a:ext cx="11355385" cy="1781424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4D8ED005-E492-378A-37F6-C7EA96E22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8307" y="642114"/>
              <a:ext cx="11355385" cy="178142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PlaceHolder 1"/>
          <p:cNvSpPr>
            <a:spLocks noGrp="1"/>
          </p:cNvSpPr>
          <p:nvPr>
            <p:ph type="title"/>
          </p:nvPr>
        </p:nvSpPr>
        <p:spPr>
          <a:xfrm>
            <a:off x="239400" y="119160"/>
            <a:ext cx="10512720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zh-CN" sz="3600" b="0" strike="noStrike" spc="-1" dirty="0">
                <a:solidFill>
                  <a:srgbClr val="000000"/>
                </a:solidFill>
                <a:latin typeface="Arial"/>
              </a:rPr>
              <a:t>总结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spcBef>
                <a:spcPts val="1417"/>
              </a:spcBef>
              <a:buNone/>
            </a:pP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我们学习了指针、结构体、</a:t>
            </a:r>
            <a:r>
              <a:rPr lang="en-US" sz="3200" b="0" strike="noStrike" spc="-1" dirty="0">
                <a:solidFill>
                  <a:srgbClr val="000000"/>
                </a:solidFill>
                <a:latin typeface="Arial"/>
              </a:rPr>
              <a:t>malloc</a:t>
            </a: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、链表。他们息息相关、环环相扣。希望同学们能在之后的学习中灵活运用而不是死记硬背。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spcBef>
                <a:spcPts val="1417"/>
              </a:spcBef>
              <a:buNone/>
            </a:pP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课后作业：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latin typeface="Arial"/>
              </a:rPr>
              <a:t>Lab5:</a:t>
            </a: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借助链表这一数据结构解决一道算法题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latin typeface="Arial"/>
              </a:rPr>
              <a:t>Project1:</a:t>
            </a:r>
            <a:r>
              <a:rPr lang="zh-CN" sz="3200" b="0" strike="noStrike" spc="-1" dirty="0">
                <a:solidFill>
                  <a:srgbClr val="000000"/>
                </a:solidFill>
                <a:latin typeface="Arial"/>
              </a:rPr>
              <a:t>实现一个简单的内存分配器</a:t>
            </a:r>
            <a:r>
              <a:rPr lang="en-US" altLang="zh-CN" sz="3200" b="0" strike="noStrike" spc="-1" dirty="0">
                <a:solidFill>
                  <a:srgbClr val="000000"/>
                </a:solidFill>
                <a:latin typeface="Arial"/>
              </a:rPr>
              <a:t>(malloc)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86"/>
          </p:nvPr>
        </p:nvSpPr>
        <p:spPr/>
        <p:txBody>
          <a:bodyPr/>
          <a:lstStyle/>
          <a:p>
            <a:fld id="{77AB94F2-D785-4049-8C58-1B81A5C7B9F2}" type="slidenum">
              <a:t>73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PlaceHolder 1"/>
          <p:cNvSpPr>
            <a:spLocks noGrp="1"/>
          </p:cNvSpPr>
          <p:nvPr>
            <p:ph type="title"/>
          </p:nvPr>
        </p:nvSpPr>
        <p:spPr>
          <a:xfrm>
            <a:off x="239399" y="119160"/>
            <a:ext cx="11402323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zh-CN" altLang="en-US" sz="4400" b="0" strike="noStrike" spc="-1" dirty="0">
                <a:solidFill>
                  <a:schemeClr val="dk1"/>
                </a:solidFill>
                <a:latin typeface="等线 Light"/>
              </a:rPr>
              <a:t>你的电脑里</a:t>
            </a:r>
            <a:r>
              <a:rPr lang="zh-CN" altLang="en-US" spc="-1" dirty="0">
                <a:solidFill>
                  <a:schemeClr val="dk1"/>
                </a:solidFill>
                <a:latin typeface="等线 Light"/>
              </a:rPr>
              <a:t>安装了</a:t>
            </a:r>
            <a:r>
              <a:rPr lang="zh-CN" altLang="en-US" sz="4400" b="0" strike="noStrike" spc="-1" dirty="0">
                <a:solidFill>
                  <a:schemeClr val="dk1"/>
                </a:solidFill>
                <a:latin typeface="等线 Light"/>
              </a:rPr>
              <a:t>一款有着自己生活的编译器</a:t>
            </a:r>
            <a:endParaRPr lang="en-US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55" name="图片 1554"/>
          <p:cNvPicPr/>
          <p:nvPr/>
        </p:nvPicPr>
        <p:blipFill>
          <a:blip r:embed="rId3"/>
          <a:stretch/>
        </p:blipFill>
        <p:spPr>
          <a:xfrm>
            <a:off x="5707247" y="1441800"/>
            <a:ext cx="5044873" cy="4841769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9"/>
          </p:nvPr>
        </p:nvSpPr>
        <p:spPr/>
        <p:txBody>
          <a:bodyPr/>
          <a:lstStyle/>
          <a:p>
            <a:fld id="{B06DD7EC-EDFF-4DE3-9A36-F854EAD64631}" type="slidenum">
              <a:t>8</a:t>
            </a:fld>
            <a:endParaRPr/>
          </a:p>
        </p:txBody>
      </p:sp>
      <p:pic>
        <p:nvPicPr>
          <p:cNvPr id="3074" name="Picture 2" descr="Cheems (Character) | Floppapedia Revamped Wiki | Fandom">
            <a:extLst>
              <a:ext uri="{FF2B5EF4-FFF2-40B4-BE49-F238E27FC236}">
                <a16:creationId xmlns:a16="http://schemas.microsoft.com/office/drawing/2014/main" id="{E8ADF422-CCB4-987D-5B6A-E7022B92E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00" y="3429000"/>
            <a:ext cx="2740320" cy="2737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2504AC9-5936-3E04-48F0-E2DF1F65BA59}"/>
              </a:ext>
            </a:extLst>
          </p:cNvPr>
          <p:cNvSpPr txBox="1"/>
          <p:nvPr/>
        </p:nvSpPr>
        <p:spPr>
          <a:xfrm>
            <a:off x="929726" y="3194538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Your Code</a:t>
            </a:r>
            <a:endParaRPr lang="zh-CN" altLang="en-US" dirty="0">
              <a:latin typeface="Segoe UI Black" panose="020B0A02040204020203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74E823-DE1A-69D5-84BC-A909CEF72CD1}"/>
              </a:ext>
            </a:extLst>
          </p:cNvPr>
          <p:cNvSpPr txBox="1"/>
          <p:nvPr/>
        </p:nvSpPr>
        <p:spPr>
          <a:xfrm>
            <a:off x="2642886" y="3862684"/>
            <a:ext cx="31658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Segoe UI Black" panose="020B0A02040204020203" pitchFamily="34" charset="0"/>
                <a:ea typeface="Segoe UI Black" panose="020B0A02040204020203" pitchFamily="34" charset="0"/>
              </a:rPr>
              <a:t>嗨</a:t>
            </a:r>
            <a:r>
              <a:rPr lang="zh-CN" altLang="en-US" dirty="0">
                <a:latin typeface="Segoe UI Black" panose="020B0A02040204020203" pitchFamily="34" charset="0"/>
                <a:ea typeface="Segoe UI Black" panose="020B0A02040204020203" pitchFamily="34" charset="0"/>
              </a:rPr>
              <a:t> </a:t>
            </a:r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GCC</a:t>
            </a:r>
          </a:p>
          <a:p>
            <a:r>
              <a:rPr lang="zh-CN" altLang="en-US" b="1" dirty="0">
                <a:latin typeface="Segoe UI Black" panose="020B0A02040204020203" pitchFamily="34" charset="0"/>
                <a:ea typeface="Segoe UI Black" panose="020B0A02040204020203" pitchFamily="34" charset="0"/>
              </a:rPr>
              <a:t>我做出了以下声明</a:t>
            </a:r>
            <a:endParaRPr lang="en-US" altLang="zh-CN" b="1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Register</a:t>
            </a:r>
          </a:p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Inline</a:t>
            </a:r>
          </a:p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Volatile</a:t>
            </a:r>
          </a:p>
          <a:p>
            <a:r>
              <a:rPr lang="en-US" altLang="zh-CN" dirty="0">
                <a:latin typeface="Segoe UI Black" panose="020B0A02040204020203" pitchFamily="34" charset="0"/>
                <a:ea typeface="Segoe UI Black" panose="020B0A02040204020203" pitchFamily="34" charset="0"/>
              </a:rPr>
              <a:t>Restrict</a:t>
            </a: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你可以优化时参考我的策略吗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endParaRPr lang="zh-CN" altLang="en-US" dirty="0">
              <a:latin typeface="Segoe UI Black" panose="020B0A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E8FE625-47D4-3F7C-F939-88E9499AFC24}"/>
              </a:ext>
            </a:extLst>
          </p:cNvPr>
          <p:cNvSpPr txBox="1"/>
          <p:nvPr/>
        </p:nvSpPr>
        <p:spPr>
          <a:xfrm>
            <a:off x="7404701" y="1589960"/>
            <a:ext cx="12057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latin typeface="Segoe UI Black" panose="020B0A02040204020203" pitchFamily="34" charset="0"/>
                <a:ea typeface="Segoe UI Black" panose="020B0A02040204020203" pitchFamily="34" charset="0"/>
              </a:rPr>
              <a:t>GCC</a:t>
            </a:r>
            <a:endParaRPr lang="zh-CN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9052C3A-283F-BF93-68A5-00CCE0FF9B78}"/>
              </a:ext>
            </a:extLst>
          </p:cNvPr>
          <p:cNvSpPr txBox="1"/>
          <p:nvPr/>
        </p:nvSpPr>
        <p:spPr>
          <a:xfrm>
            <a:off x="3810479" y="2641373"/>
            <a:ext cx="37563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Segoe UI Black" panose="020B0A02040204020203" pitchFamily="34" charset="0"/>
                <a:ea typeface="Segoe UI Black" panose="020B0A02040204020203" pitchFamily="34" charset="0"/>
              </a:rPr>
              <a:t>你在教我做事？</a:t>
            </a:r>
            <a:endParaRPr lang="en-US" altLang="zh-CN" sz="4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 additive="repl"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9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3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y-sin(pi*$)/3">
                                          <p:val>
                                            <p:strVal val="0.5"/>
                                          </p:val>
                                        </p:tav>
                                        <p:tav tm="100000" fmla="y-sin(pi*$)/3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" dur="332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y-sin(pi*$)/9">
                                          <p:val>
                                            <p:strVal val="0"/>
                                          </p:val>
                                        </p:tav>
                                        <p:tav tm="100000" fmla="y-sin(pi*$)/9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" dur="166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y-sin(pi*$)/27">
                                          <p:val>
                                            <p:strVal val="0"/>
                                          </p:val>
                                        </p:tav>
                                        <p:tav tm="100000" fmla="y-sin(pi*$)/27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82">
                                          <p:stCondLst>
                                            <p:cond delay="827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y-sin(pi*$)/81">
                                          <p:val>
                                            <p:strVal val="0"/>
                                          </p:val>
                                        </p:tav>
                                        <p:tav tm="100000" fmla="y-sin(pi*$)/81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 fill="hold">
                                          <p:stCondLst>
                                            <p:cond delay="324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fill="hold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 fill="hold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fill="hold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 fill="hold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fill="hold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 fill="hold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fill="hold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PlaceHolder 1"/>
          <p:cNvSpPr>
            <a:spLocks noGrp="1"/>
          </p:cNvSpPr>
          <p:nvPr>
            <p:ph type="title"/>
          </p:nvPr>
        </p:nvSpPr>
        <p:spPr>
          <a:xfrm>
            <a:off x="239399" y="119160"/>
            <a:ext cx="11402323" cy="132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zh-CN" altLang="en-US" sz="4400" b="0" strike="noStrike" spc="-1" dirty="0">
                <a:solidFill>
                  <a:schemeClr val="dk1"/>
                </a:solidFill>
                <a:latin typeface="等线 Light"/>
              </a:rPr>
              <a:t>你的电脑里</a:t>
            </a:r>
            <a:r>
              <a:rPr lang="zh-CN" altLang="en-US" spc="-1" dirty="0">
                <a:solidFill>
                  <a:schemeClr val="dk1"/>
                </a:solidFill>
                <a:latin typeface="等线 Light"/>
              </a:rPr>
              <a:t>安装了</a:t>
            </a:r>
            <a:r>
              <a:rPr lang="zh-CN" altLang="en-US" sz="4400" b="0" strike="noStrike" spc="-1" dirty="0">
                <a:solidFill>
                  <a:schemeClr val="dk1"/>
                </a:solidFill>
                <a:latin typeface="等线 Light"/>
              </a:rPr>
              <a:t>一款有着自己生活的编译器</a:t>
            </a:r>
            <a:endParaRPr lang="en-US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9"/>
          </p:nvPr>
        </p:nvSpPr>
        <p:spPr/>
        <p:txBody>
          <a:bodyPr/>
          <a:lstStyle/>
          <a:p>
            <a:fld id="{B06DD7EC-EDFF-4DE3-9A36-F854EAD64631}" type="slidenum">
              <a:t>9</a:t>
            </a:fld>
            <a:endParaRPr/>
          </a:p>
        </p:txBody>
      </p:sp>
      <p:sp>
        <p:nvSpPr>
          <p:cNvPr id="2" name="PlaceHolder 2">
            <a:extLst>
              <a:ext uri="{FF2B5EF4-FFF2-40B4-BE49-F238E27FC236}">
                <a16:creationId xmlns:a16="http://schemas.microsoft.com/office/drawing/2014/main" id="{E28AC7F4-A938-A0F4-5AAD-7C36642A8FDD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83808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Arial"/>
              </a:rPr>
              <a:t>时至今日，我们仍不知道</a:t>
            </a:r>
            <a:r>
              <a:rPr lang="en-US" altLang="zh-CN" sz="2800" b="0" strike="noStrike" spc="-1" dirty="0">
                <a:solidFill>
                  <a:srgbClr val="000000"/>
                </a:solidFill>
                <a:latin typeface="Arial"/>
              </a:rPr>
              <a:t>C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Arial"/>
              </a:rPr>
              <a:t>语言中有多少关键字只是为了保留而保留。。。</a:t>
            </a:r>
            <a:endParaRPr lang="en-US" altLang="zh-CN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800" spc="-1" dirty="0">
                <a:solidFill>
                  <a:srgbClr val="000000"/>
                </a:solidFill>
                <a:latin typeface="Arial"/>
              </a:rPr>
              <a:t>你说的对，但是语言标准不等于编译器标准🤓</a:t>
            </a:r>
            <a:endParaRPr lang="en-US" altLang="zh-CN" sz="2800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Arial"/>
              </a:rPr>
              <a:t>扩展阅读：</a:t>
            </a:r>
            <a:endParaRPr lang="en-US" altLang="zh-CN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https://stackoverflow.com/questions/50459459/relationship-of-c-compiler-and-c-standard-library</a:t>
            </a:r>
          </a:p>
        </p:txBody>
      </p:sp>
    </p:spTree>
    <p:extLst>
      <p:ext uri="{BB962C8B-B14F-4D97-AF65-F5344CB8AC3E}">
        <p14:creationId xmlns:p14="http://schemas.microsoft.com/office/powerpoint/2010/main" val="1198116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</a:majorFont>
      <a:minorFont>
        <a:latin typeface="等线" panose="0211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</a:majorFont>
      <a:minorFont>
        <a:latin typeface="等线" panose="0211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8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9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0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1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2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3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4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5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6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7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8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9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0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1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2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3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4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5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6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5236</TotalTime>
  <Words>5167</Words>
  <Application>Microsoft Office PowerPoint</Application>
  <PresentationFormat>宽屏</PresentationFormat>
  <Paragraphs>687</Paragraphs>
  <Slides>73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46</vt:i4>
      </vt:variant>
      <vt:variant>
        <vt:lpstr>幻灯片标题</vt:lpstr>
      </vt:variant>
      <vt:variant>
        <vt:i4>73</vt:i4>
      </vt:variant>
    </vt:vector>
  </HeadingPairs>
  <TitlesOfParts>
    <vt:vector size="131" baseType="lpstr">
      <vt:lpstr>Arial Unicode MS</vt:lpstr>
      <vt:lpstr>ui-sans-serif</vt:lpstr>
      <vt:lpstr>等线</vt:lpstr>
      <vt:lpstr>等线 Light</vt:lpstr>
      <vt:lpstr>微软雅黑</vt:lpstr>
      <vt:lpstr>Arial</vt:lpstr>
      <vt:lpstr>Cascadia Code SemiBold</vt:lpstr>
      <vt:lpstr>Consolas</vt:lpstr>
      <vt:lpstr>Segoe UI Black</vt:lpstr>
      <vt:lpstr>Symbol</vt:lpstr>
      <vt:lpstr>Times New Roman</vt:lpstr>
      <vt:lpstr>Wingdings</vt:lpstr>
      <vt:lpstr>Office 主题​​</vt:lpstr>
      <vt:lpstr>Office 主题​​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lecture5</vt:lpstr>
      <vt:lpstr>为何需要指针</vt:lpstr>
      <vt:lpstr>为何需要指针</vt:lpstr>
      <vt:lpstr>救世阿，指针</vt:lpstr>
      <vt:lpstr>变量名、变量值、地址与指针</vt:lpstr>
      <vt:lpstr>我的变量在哪里？找得到吗？可以访问吗？</vt:lpstr>
      <vt:lpstr>我的变量在哪里？找得到吗？可以访问吗？</vt:lpstr>
      <vt:lpstr>你的电脑里安装了一款有着自己生活的编译器</vt:lpstr>
      <vt:lpstr>你的电脑里安装了一款有着自己生活的编译器</vt:lpstr>
      <vt:lpstr>指针的定义——指向单个变量</vt:lpstr>
      <vt:lpstr>指针定义——指向指针的指针</vt:lpstr>
      <vt:lpstr>指针定义——常量指针与指向常量的指针</vt:lpstr>
      <vt:lpstr>指针定义——常量指针与指向常量的指针</vt:lpstr>
      <vt:lpstr>指针定义——常量指针与指向常量的指针</vt:lpstr>
      <vt:lpstr>*指针定义——指向函数的指针</vt:lpstr>
      <vt:lpstr>指针使用——取地址符&amp;</vt:lpstr>
      <vt:lpstr>知识祛魅——scanf</vt:lpstr>
      <vt:lpstr>指针使用——解引用符*</vt:lpstr>
      <vt:lpstr>知识祛魅——printf</vt:lpstr>
      <vt:lpstr>知识祛魅——字符串</vt:lpstr>
      <vt:lpstr>知识祛魅——字符串</vt:lpstr>
      <vt:lpstr>知识祛魅——字符串</vt:lpstr>
      <vt:lpstr>指针使用——解引用符*</vt:lpstr>
      <vt:lpstr>指针使用——指针赋值</vt:lpstr>
      <vt:lpstr>指针使用——指针的算数运算</vt:lpstr>
      <vt:lpstr>指针使用——指针的算数运算</vt:lpstr>
      <vt:lpstr>指针与数组——访问一维数组的指针行为</vt:lpstr>
      <vt:lpstr>指针与数组——访问二维数组的指针行为</vt:lpstr>
      <vt:lpstr>指针与数组——访问二维数组的指针行为</vt:lpstr>
      <vt:lpstr>指针与数组——访问二维数组的指针行为</vt:lpstr>
      <vt:lpstr>指针与数组——访问二维数组的指针行为</vt:lpstr>
      <vt:lpstr>指针与数组——访问二维数组的指针行为</vt:lpstr>
      <vt:lpstr>指针与数组——访问二维数组的指针行为</vt:lpstr>
      <vt:lpstr>指针与数组——访问二维数组的指针行为</vt:lpstr>
      <vt:lpstr>指针与数组——二者的不同</vt:lpstr>
      <vt:lpstr>特殊的指针类型——void*</vt:lpstr>
      <vt:lpstr>指针使用——指针的隐式类型转换</vt:lpstr>
      <vt:lpstr>指针的使用——指针的显式转换</vt:lpstr>
      <vt:lpstr>指针的使用——指针的显式转换</vt:lpstr>
      <vt:lpstr>指针的本质</vt:lpstr>
      <vt:lpstr>为什么需要结构体</vt:lpstr>
      <vt:lpstr>结构体的使用——结构体的定义</vt:lpstr>
      <vt:lpstr>结构体的使用——结构体变量的定义</vt:lpstr>
      <vt:lpstr>结构体的使用——成员的访问</vt:lpstr>
      <vt:lpstr>结构体与指针</vt:lpstr>
      <vt:lpstr>结构体的本质——空间分配</vt:lpstr>
      <vt:lpstr>结构体的本质——空间分配</vt:lpstr>
      <vt:lpstr>结构体的本质——空间分配</vt:lpstr>
      <vt:lpstr>结构体——参数传递</vt:lpstr>
      <vt:lpstr>结构体的本质</vt:lpstr>
      <vt:lpstr>Break Time</vt:lpstr>
      <vt:lpstr>为何需要malloc</vt:lpstr>
      <vt:lpstr>malloc的使用——申请空间</vt:lpstr>
      <vt:lpstr>malloc的使用——解释空间</vt:lpstr>
      <vt:lpstr>malloc的使用——代码实例</vt:lpstr>
      <vt:lpstr>malloc的使用——释放空间</vt:lpstr>
      <vt:lpstr>malloc的使用——释放空间</vt:lpstr>
      <vt:lpstr>什么是内存泄漏</vt:lpstr>
      <vt:lpstr>malloc的使用——释放空间</vt:lpstr>
      <vt:lpstr>危险的指针</vt:lpstr>
      <vt:lpstr>危险的指针——野指针</vt:lpstr>
      <vt:lpstr>危险的指针——空悬指针</vt:lpstr>
      <vt:lpstr>危险的指针——越界指针</vt:lpstr>
      <vt:lpstr>危险的指针——空指针</vt:lpstr>
      <vt:lpstr>为何需要链表</vt:lpstr>
      <vt:lpstr>链表的结构</vt:lpstr>
      <vt:lpstr>链表的结构</vt:lpstr>
      <vt:lpstr>头指针与尾指针</vt:lpstr>
      <vt:lpstr>遍历链表</vt:lpstr>
      <vt:lpstr>尾部插入节点</vt:lpstr>
      <vt:lpstr>在指定节点后插入节点</vt:lpstr>
      <vt:lpstr>删除指定节点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lecture5</dc:title>
  <dc:subject/>
  <dc:creator>宏阳 丁</dc:creator>
  <dc:description/>
  <cp:lastModifiedBy>文璟 郑</cp:lastModifiedBy>
  <cp:revision>36</cp:revision>
  <dcterms:created xsi:type="dcterms:W3CDTF">2024-07-14T11:30:10Z</dcterms:created>
  <dcterms:modified xsi:type="dcterms:W3CDTF">2024-10-07T07:54:31Z</dcterms:modified>
  <dc:language>zh-CN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宽屏</vt:lpwstr>
  </property>
  <property fmtid="{D5CDD505-2E9C-101B-9397-08002B2CF9AE}" pid="3" name="Slides">
    <vt:i4>2</vt:i4>
  </property>
</Properties>
</file>